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444" r:id="rId5"/>
    <p:sldId id="443" r:id="rId6"/>
    <p:sldId id="421" r:id="rId7"/>
    <p:sldId id="445" r:id="rId8"/>
    <p:sldId id="259" r:id="rId9"/>
    <p:sldId id="2053842414" r:id="rId10"/>
    <p:sldId id="2053842413" r:id="rId11"/>
    <p:sldId id="769" r:id="rId12"/>
    <p:sldId id="2053842404" r:id="rId13"/>
    <p:sldId id="2053842405" r:id="rId14"/>
    <p:sldId id="2053842406" r:id="rId15"/>
    <p:sldId id="405" r:id="rId16"/>
    <p:sldId id="431" r:id="rId17"/>
    <p:sldId id="457" r:id="rId18"/>
    <p:sldId id="2053842412" r:id="rId19"/>
    <p:sldId id="205384241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gan Stead" initials="MS" lastIdx="7" clrIdx="0">
    <p:extLst>
      <p:ext uri="{19B8F6BF-5375-455C-9EA6-DF929625EA0E}">
        <p15:presenceInfo xmlns:p15="http://schemas.microsoft.com/office/powerpoint/2012/main" userId="S::megan.stead@virginpulse.com::27c6d44a-f98f-4575-a851-dcc62cf27b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DB18"/>
    <a:srgbClr val="0B4F6C"/>
    <a:srgbClr val="5CC42B"/>
    <a:srgbClr val="5AC7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25358B-02B3-4A8C-B624-54EF6A062343}" v="49" dt="2020-07-20T16:10:27.4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698" autoAdjust="0"/>
  </p:normalViewPr>
  <p:slideViewPr>
    <p:cSldViewPr snapToGrid="0">
      <p:cViewPr varScale="1">
        <p:scale>
          <a:sx n="67" d="100"/>
          <a:sy n="67" d="100"/>
        </p:scale>
        <p:origin x="629"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322ED3-4B90-49E9-B44A-5545F571312E}"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n-US"/>
        </a:p>
      </dgm:t>
    </dgm:pt>
    <dgm:pt modelId="{E930F3B3-0876-4B76-9104-3CF1CEF61376}">
      <dgm:prSet phldrT="[Text]" custT="1"/>
      <dgm:spPr/>
      <dgm:t>
        <a:bodyPr/>
        <a:lstStyle/>
        <a:p>
          <a:r>
            <a:rPr lang="en-US" sz="2000" b="1" dirty="0"/>
            <a:t>Beth Kim &amp; Jamie </a:t>
          </a:r>
          <a:r>
            <a:rPr lang="en-US" sz="2000" b="1" dirty="0" err="1"/>
            <a:t>Nedved</a:t>
          </a:r>
          <a:r>
            <a:rPr lang="en-US" sz="2000" b="1" dirty="0"/>
            <a:t> (DAS)</a:t>
          </a:r>
        </a:p>
      </dgm:t>
    </dgm:pt>
    <dgm:pt modelId="{2DB3E6F0-64DF-44A5-8BFC-E64C8F1A6982}" type="parTrans" cxnId="{CD3BD9DE-CCE4-4FB2-876A-0F2BB384F548}">
      <dgm:prSet/>
      <dgm:spPr/>
      <dgm:t>
        <a:bodyPr/>
        <a:lstStyle/>
        <a:p>
          <a:endParaRPr lang="en-US"/>
        </a:p>
      </dgm:t>
    </dgm:pt>
    <dgm:pt modelId="{5B6CA9BC-45F2-4F33-AF49-74057E9276B3}" type="sibTrans" cxnId="{CD3BD9DE-CCE4-4FB2-876A-0F2BB384F548}">
      <dgm:prSet/>
      <dgm:spPr/>
      <dgm:t>
        <a:bodyPr/>
        <a:lstStyle/>
        <a:p>
          <a:endParaRPr lang="en-US"/>
        </a:p>
      </dgm:t>
    </dgm:pt>
    <dgm:pt modelId="{6B272FD2-D55C-41B2-9248-F7A993BDB007}">
      <dgm:prSet phldrT="[Text]"/>
      <dgm:spPr/>
      <dgm:t>
        <a:bodyPr/>
        <a:lstStyle/>
        <a:p>
          <a:r>
            <a:rPr lang="en-US" dirty="0"/>
            <a:t>TCLW benefit question</a:t>
          </a:r>
        </a:p>
      </dgm:t>
    </dgm:pt>
    <dgm:pt modelId="{5DEE1A9F-456F-4705-BF7A-AD631EEA15DB}" type="parTrans" cxnId="{1370E4FB-DD9E-4BC0-A192-E44C373E8B59}">
      <dgm:prSet/>
      <dgm:spPr/>
      <dgm:t>
        <a:bodyPr/>
        <a:lstStyle/>
        <a:p>
          <a:endParaRPr lang="en-US"/>
        </a:p>
      </dgm:t>
    </dgm:pt>
    <dgm:pt modelId="{D1400371-18C4-4381-8A86-B65D6B03C2B1}" type="sibTrans" cxnId="{1370E4FB-DD9E-4BC0-A192-E44C373E8B59}">
      <dgm:prSet/>
      <dgm:spPr/>
      <dgm:t>
        <a:bodyPr/>
        <a:lstStyle/>
        <a:p>
          <a:endParaRPr lang="en-US"/>
        </a:p>
      </dgm:t>
    </dgm:pt>
    <dgm:pt modelId="{9BD39B6E-EE9D-4E82-A14C-16E7156ACE77}">
      <dgm:prSet phldrT="[Text]"/>
      <dgm:spPr/>
      <dgm:t>
        <a:bodyPr/>
        <a:lstStyle/>
        <a:p>
          <a:r>
            <a:rPr lang="en-US" dirty="0"/>
            <a:t>State policy questions or concerns</a:t>
          </a:r>
        </a:p>
      </dgm:t>
    </dgm:pt>
    <dgm:pt modelId="{AEDDA184-8B4C-482B-B618-3F7F30EFA8ED}" type="parTrans" cxnId="{871495B7-D217-404C-8597-BA9DAE0C5D15}">
      <dgm:prSet/>
      <dgm:spPr/>
      <dgm:t>
        <a:bodyPr/>
        <a:lstStyle/>
        <a:p>
          <a:endParaRPr lang="en-US"/>
        </a:p>
      </dgm:t>
    </dgm:pt>
    <dgm:pt modelId="{EA54BFC3-31E8-4FF8-A94C-D1ACC23AB598}" type="sibTrans" cxnId="{871495B7-D217-404C-8597-BA9DAE0C5D15}">
      <dgm:prSet/>
      <dgm:spPr/>
      <dgm:t>
        <a:bodyPr/>
        <a:lstStyle/>
        <a:p>
          <a:endParaRPr lang="en-US"/>
        </a:p>
      </dgm:t>
    </dgm:pt>
    <dgm:pt modelId="{7E762482-0834-4B02-B8A8-2A827DF66BF6}">
      <dgm:prSet custT="1"/>
      <dgm:spPr/>
      <dgm:t>
        <a:bodyPr/>
        <a:lstStyle/>
        <a:p>
          <a:r>
            <a:rPr lang="en-US" sz="1900" b="1" dirty="0"/>
            <a:t>Outreach Team (Virgin Pulse): tclw@virginpulse.com</a:t>
          </a:r>
        </a:p>
      </dgm:t>
    </dgm:pt>
    <dgm:pt modelId="{B794E89E-BEB5-4724-8765-0A5E7ED7304B}" type="parTrans" cxnId="{DAC6808B-9A46-445F-8C0A-1FACA04493D2}">
      <dgm:prSet/>
      <dgm:spPr/>
      <dgm:t>
        <a:bodyPr/>
        <a:lstStyle/>
        <a:p>
          <a:endParaRPr lang="en-US"/>
        </a:p>
      </dgm:t>
    </dgm:pt>
    <dgm:pt modelId="{9B75978C-7EF6-4B02-A4B9-1975CAF7CC02}" type="sibTrans" cxnId="{DAC6808B-9A46-445F-8C0A-1FACA04493D2}">
      <dgm:prSet/>
      <dgm:spPr/>
      <dgm:t>
        <a:bodyPr/>
        <a:lstStyle/>
        <a:p>
          <a:endParaRPr lang="en-US"/>
        </a:p>
      </dgm:t>
    </dgm:pt>
    <dgm:pt modelId="{CE69788B-A059-4871-8A91-BFB3D745FC18}">
      <dgm:prSet/>
      <dgm:spPr/>
      <dgm:t>
        <a:bodyPr/>
        <a:lstStyle/>
        <a:p>
          <a:r>
            <a:rPr lang="en-US" b="1" dirty="0"/>
            <a:t>On-site events </a:t>
          </a:r>
          <a:r>
            <a:rPr lang="en-US" dirty="0"/>
            <a:t>(including bio. screenings): requests, scheduling, questions</a:t>
          </a:r>
        </a:p>
      </dgm:t>
    </dgm:pt>
    <dgm:pt modelId="{95C6757D-43CC-44F7-A607-970C02755E24}" type="parTrans" cxnId="{55E5C2B0-6D67-419A-B667-BE49D56B6BE9}">
      <dgm:prSet/>
      <dgm:spPr/>
      <dgm:t>
        <a:bodyPr/>
        <a:lstStyle/>
        <a:p>
          <a:endParaRPr lang="en-US"/>
        </a:p>
      </dgm:t>
    </dgm:pt>
    <dgm:pt modelId="{325A02F3-2487-4550-94E0-D02B2245E657}" type="sibTrans" cxnId="{55E5C2B0-6D67-419A-B667-BE49D56B6BE9}">
      <dgm:prSet/>
      <dgm:spPr/>
      <dgm:t>
        <a:bodyPr/>
        <a:lstStyle/>
        <a:p>
          <a:endParaRPr lang="en-US"/>
        </a:p>
      </dgm:t>
    </dgm:pt>
    <dgm:pt modelId="{D77C6A71-2575-4FAC-80C7-4A7EB32DDA42}">
      <dgm:prSet/>
      <dgm:spPr/>
      <dgm:t>
        <a:bodyPr/>
        <a:lstStyle/>
        <a:p>
          <a:r>
            <a:rPr lang="en-US" b="1" dirty="0"/>
            <a:t>Group communications: </a:t>
          </a:r>
          <a:r>
            <a:rPr lang="en-US" dirty="0"/>
            <a:t>conference calls, group meetings, newsletters, quarterly challenges</a:t>
          </a:r>
        </a:p>
      </dgm:t>
    </dgm:pt>
    <dgm:pt modelId="{28FF049E-D414-4F99-A003-B995879A29FE}" type="parTrans" cxnId="{8D89F439-429D-47F2-AD96-1A2AA1438703}">
      <dgm:prSet/>
      <dgm:spPr/>
      <dgm:t>
        <a:bodyPr/>
        <a:lstStyle/>
        <a:p>
          <a:endParaRPr lang="en-US"/>
        </a:p>
      </dgm:t>
    </dgm:pt>
    <dgm:pt modelId="{01B7322A-9874-4A27-9F1D-4862B88D421C}" type="sibTrans" cxnId="{8D89F439-429D-47F2-AD96-1A2AA1438703}">
      <dgm:prSet/>
      <dgm:spPr/>
      <dgm:t>
        <a:bodyPr/>
        <a:lstStyle/>
        <a:p>
          <a:endParaRPr lang="en-US"/>
        </a:p>
      </dgm:t>
    </dgm:pt>
    <dgm:pt modelId="{4D9A392D-2C49-457C-87BA-481031220241}">
      <dgm:prSet custT="1"/>
      <dgm:spPr/>
      <dgm:t>
        <a:bodyPr/>
        <a:lstStyle/>
        <a:p>
          <a:r>
            <a:rPr lang="en-US" sz="1900" b="1" dirty="0"/>
            <a:t>Customer Service (Virgin Pulse): 833-977-2074</a:t>
          </a:r>
        </a:p>
      </dgm:t>
    </dgm:pt>
    <dgm:pt modelId="{A6562A00-31D8-4F89-B9C3-8B376A30F57C}" type="parTrans" cxnId="{99F82628-638F-4E31-9E6A-B84F8CDF18DB}">
      <dgm:prSet/>
      <dgm:spPr/>
      <dgm:t>
        <a:bodyPr/>
        <a:lstStyle/>
        <a:p>
          <a:endParaRPr lang="en-US"/>
        </a:p>
      </dgm:t>
    </dgm:pt>
    <dgm:pt modelId="{EB5AAD7C-182D-41E8-972C-7D2DA7B38D15}" type="sibTrans" cxnId="{99F82628-638F-4E31-9E6A-B84F8CDF18DB}">
      <dgm:prSet/>
      <dgm:spPr/>
      <dgm:t>
        <a:bodyPr/>
        <a:lstStyle/>
        <a:p>
          <a:endParaRPr lang="en-US"/>
        </a:p>
      </dgm:t>
    </dgm:pt>
    <dgm:pt modelId="{FB07333E-A3B7-465D-9B5E-33FAB20EF35E}">
      <dgm:prSet/>
      <dgm:spPr/>
      <dgm:t>
        <a:bodyPr/>
        <a:lstStyle/>
        <a:p>
          <a:r>
            <a:rPr lang="en-US" dirty="0"/>
            <a:t>Platform questions; account information</a:t>
          </a:r>
        </a:p>
      </dgm:t>
    </dgm:pt>
    <dgm:pt modelId="{2FD75E18-1FDA-4DE0-A66E-F6A1949EE53D}" type="parTrans" cxnId="{BC1DB997-1D10-4283-8CA5-2DE652BAEFE0}">
      <dgm:prSet/>
      <dgm:spPr/>
      <dgm:t>
        <a:bodyPr/>
        <a:lstStyle/>
        <a:p>
          <a:endParaRPr lang="en-US"/>
        </a:p>
      </dgm:t>
    </dgm:pt>
    <dgm:pt modelId="{71CC1EB1-4006-490F-AAAA-5BB0BDA0DAC7}" type="sibTrans" cxnId="{BC1DB997-1D10-4283-8CA5-2DE652BAEFE0}">
      <dgm:prSet/>
      <dgm:spPr/>
      <dgm:t>
        <a:bodyPr/>
        <a:lstStyle/>
        <a:p>
          <a:endParaRPr lang="en-US"/>
        </a:p>
      </dgm:t>
    </dgm:pt>
    <dgm:pt modelId="{DC1C4912-A175-4EFC-B78C-5654DF16D60D}">
      <dgm:prSet/>
      <dgm:spPr/>
      <dgm:t>
        <a:bodyPr/>
        <a:lstStyle/>
        <a:p>
          <a:r>
            <a:rPr lang="en-US" dirty="0"/>
            <a:t>Difficulty logging in or password reset</a:t>
          </a:r>
        </a:p>
      </dgm:t>
    </dgm:pt>
    <dgm:pt modelId="{CDB709C4-EC0F-4F67-BA75-8F596B2DDA08}" type="parTrans" cxnId="{23BCD193-D3BE-4468-AC39-CC064159F120}">
      <dgm:prSet/>
      <dgm:spPr/>
      <dgm:t>
        <a:bodyPr/>
        <a:lstStyle/>
        <a:p>
          <a:endParaRPr lang="en-US"/>
        </a:p>
      </dgm:t>
    </dgm:pt>
    <dgm:pt modelId="{C81DB065-878D-408A-86E5-9199591F8642}" type="sibTrans" cxnId="{23BCD193-D3BE-4468-AC39-CC064159F120}">
      <dgm:prSet/>
      <dgm:spPr/>
      <dgm:t>
        <a:bodyPr/>
        <a:lstStyle/>
        <a:p>
          <a:endParaRPr lang="en-US"/>
        </a:p>
      </dgm:t>
    </dgm:pt>
    <dgm:pt modelId="{06416F8E-3277-42EA-B650-6388E73FAFCA}">
      <dgm:prSet phldrT="[Text]"/>
      <dgm:spPr/>
      <dgm:t>
        <a:bodyPr/>
        <a:lstStyle/>
        <a:p>
          <a:r>
            <a:rPr lang="en-US" dirty="0"/>
            <a:t>Payroll questions</a:t>
          </a:r>
        </a:p>
      </dgm:t>
    </dgm:pt>
    <dgm:pt modelId="{130C948D-273E-441A-B62B-6B26139F4EA0}" type="parTrans" cxnId="{556AB86A-3E3F-40E6-AAA4-360F0C0778AC}">
      <dgm:prSet/>
      <dgm:spPr/>
      <dgm:t>
        <a:bodyPr/>
        <a:lstStyle/>
        <a:p>
          <a:endParaRPr lang="en-US"/>
        </a:p>
      </dgm:t>
    </dgm:pt>
    <dgm:pt modelId="{C5D00049-E7D2-410D-A402-9C45857286AA}" type="sibTrans" cxnId="{556AB86A-3E3F-40E6-AAA4-360F0C0778AC}">
      <dgm:prSet/>
      <dgm:spPr/>
      <dgm:t>
        <a:bodyPr/>
        <a:lstStyle/>
        <a:p>
          <a:endParaRPr lang="en-US"/>
        </a:p>
      </dgm:t>
    </dgm:pt>
    <dgm:pt modelId="{86894F64-88A4-491F-8DC0-1F3E2A3E8359}">
      <dgm:prSet/>
      <dgm:spPr/>
      <dgm:t>
        <a:bodyPr/>
        <a:lstStyle/>
        <a:p>
          <a:r>
            <a:rPr lang="en-US" dirty="0"/>
            <a:t>Incentive tracking; question</a:t>
          </a:r>
        </a:p>
      </dgm:t>
    </dgm:pt>
    <dgm:pt modelId="{B17CDD3C-8DB0-4E31-935C-B2CE8C0C5481}" type="parTrans" cxnId="{316F9E66-BB0B-4A47-9257-16FD38D934EB}">
      <dgm:prSet/>
      <dgm:spPr/>
      <dgm:t>
        <a:bodyPr/>
        <a:lstStyle/>
        <a:p>
          <a:endParaRPr lang="en-US"/>
        </a:p>
      </dgm:t>
    </dgm:pt>
    <dgm:pt modelId="{99A736FD-D304-4020-9DA2-88353ED0BD7D}" type="sibTrans" cxnId="{316F9E66-BB0B-4A47-9257-16FD38D934EB}">
      <dgm:prSet/>
      <dgm:spPr/>
      <dgm:t>
        <a:bodyPr/>
        <a:lstStyle/>
        <a:p>
          <a:endParaRPr lang="en-US"/>
        </a:p>
      </dgm:t>
    </dgm:pt>
    <dgm:pt modelId="{04DD5058-18C3-4F10-9B19-B50EBB77B2D2}">
      <dgm:prSet/>
      <dgm:spPr/>
      <dgm:t>
        <a:bodyPr/>
        <a:lstStyle/>
        <a:p>
          <a:r>
            <a:rPr lang="en-US" b="1" dirty="0"/>
            <a:t>WA role </a:t>
          </a:r>
          <a:r>
            <a:rPr lang="en-US" dirty="0"/>
            <a:t>/ responsibilities</a:t>
          </a:r>
        </a:p>
      </dgm:t>
    </dgm:pt>
    <dgm:pt modelId="{25BD4908-FC9C-4E6F-A0FC-C4009B845CB3}" type="parTrans" cxnId="{3680D9BA-9280-4A4E-8E87-AA96F6055902}">
      <dgm:prSet/>
      <dgm:spPr/>
      <dgm:t>
        <a:bodyPr/>
        <a:lstStyle/>
        <a:p>
          <a:endParaRPr lang="en-US"/>
        </a:p>
      </dgm:t>
    </dgm:pt>
    <dgm:pt modelId="{0D46D8AD-1914-4434-905E-2F2C825C7CFD}" type="sibTrans" cxnId="{3680D9BA-9280-4A4E-8E87-AA96F6055902}">
      <dgm:prSet/>
      <dgm:spPr/>
      <dgm:t>
        <a:bodyPr/>
        <a:lstStyle/>
        <a:p>
          <a:endParaRPr lang="en-US"/>
        </a:p>
      </dgm:t>
    </dgm:pt>
    <dgm:pt modelId="{A9D62D79-4A59-4283-9F9F-B71EDBAC3684}">
      <dgm:prSet/>
      <dgm:spPr/>
      <dgm:t>
        <a:bodyPr/>
        <a:lstStyle/>
        <a:p>
          <a:r>
            <a:rPr lang="en-US" dirty="0"/>
            <a:t>TCLW giveaway items request</a:t>
          </a:r>
        </a:p>
      </dgm:t>
    </dgm:pt>
    <dgm:pt modelId="{31A8F14F-2E17-486B-B0D9-1E7B073D80F7}" type="parTrans" cxnId="{49DF4FB0-D867-4A07-8F76-ED140315F1AF}">
      <dgm:prSet/>
      <dgm:spPr/>
      <dgm:t>
        <a:bodyPr/>
        <a:lstStyle/>
        <a:p>
          <a:endParaRPr lang="en-US"/>
        </a:p>
      </dgm:t>
    </dgm:pt>
    <dgm:pt modelId="{555B34F4-A078-4E31-B907-B42ACD8E989F}" type="sibTrans" cxnId="{49DF4FB0-D867-4A07-8F76-ED140315F1AF}">
      <dgm:prSet/>
      <dgm:spPr/>
      <dgm:t>
        <a:bodyPr/>
        <a:lstStyle/>
        <a:p>
          <a:endParaRPr lang="en-US"/>
        </a:p>
      </dgm:t>
    </dgm:pt>
    <dgm:pt modelId="{5FB172AE-ACD1-4015-8B91-1CF5AE0169C8}">
      <dgm:prSet/>
      <dgm:spPr/>
      <dgm:t>
        <a:bodyPr/>
        <a:lstStyle/>
        <a:p>
          <a:r>
            <a:rPr lang="en-US" dirty="0"/>
            <a:t>Customer Service </a:t>
          </a:r>
          <a:r>
            <a:rPr lang="en-US" b="1" dirty="0"/>
            <a:t>escalation</a:t>
          </a:r>
          <a:endParaRPr lang="en-US" dirty="0"/>
        </a:p>
      </dgm:t>
    </dgm:pt>
    <dgm:pt modelId="{5FCB8D42-4800-41B9-9060-8182D194C9BF}" type="parTrans" cxnId="{BC43543D-7904-4E8C-8332-07351DC12837}">
      <dgm:prSet/>
      <dgm:spPr/>
      <dgm:t>
        <a:bodyPr/>
        <a:lstStyle/>
        <a:p>
          <a:endParaRPr lang="en-US"/>
        </a:p>
      </dgm:t>
    </dgm:pt>
    <dgm:pt modelId="{7EBCDE29-7A0D-4DFE-99E6-70450BB5A4F3}" type="sibTrans" cxnId="{BC43543D-7904-4E8C-8332-07351DC12837}">
      <dgm:prSet/>
      <dgm:spPr/>
      <dgm:t>
        <a:bodyPr/>
        <a:lstStyle/>
        <a:p>
          <a:endParaRPr lang="en-US"/>
        </a:p>
      </dgm:t>
    </dgm:pt>
    <dgm:pt modelId="{B0DC555A-27BE-45B7-A9D8-AF87212ECD56}">
      <dgm:prSet phldrT="[Text]"/>
      <dgm:spPr/>
      <dgm:t>
        <a:bodyPr/>
        <a:lstStyle/>
        <a:p>
          <a:r>
            <a:rPr lang="en-US" dirty="0"/>
            <a:t>Flu Shot clinics</a:t>
          </a:r>
        </a:p>
      </dgm:t>
    </dgm:pt>
    <dgm:pt modelId="{E76ADA47-39C6-4009-9457-059D0EC3788E}" type="parTrans" cxnId="{E4F8F124-F4AB-45C5-B2A4-D18C58F8B981}">
      <dgm:prSet/>
      <dgm:spPr/>
      <dgm:t>
        <a:bodyPr/>
        <a:lstStyle/>
        <a:p>
          <a:endParaRPr lang="en-US"/>
        </a:p>
      </dgm:t>
    </dgm:pt>
    <dgm:pt modelId="{8DBC6742-C014-4A80-B055-B663F4E29E95}" type="sibTrans" cxnId="{E4F8F124-F4AB-45C5-B2A4-D18C58F8B981}">
      <dgm:prSet/>
      <dgm:spPr/>
      <dgm:t>
        <a:bodyPr/>
        <a:lstStyle/>
        <a:p>
          <a:endParaRPr lang="en-US"/>
        </a:p>
      </dgm:t>
    </dgm:pt>
    <dgm:pt modelId="{7BA6DE5F-38B5-4594-8E6C-0E2E4DF82A0C}">
      <dgm:prSet phldrT="[Text]"/>
      <dgm:spPr/>
      <dgm:t>
        <a:bodyPr/>
        <a:lstStyle/>
        <a:p>
          <a:r>
            <a:rPr lang="en-US" dirty="0"/>
            <a:t>Poster distribution</a:t>
          </a:r>
        </a:p>
      </dgm:t>
    </dgm:pt>
    <dgm:pt modelId="{001FB442-0065-40BF-A437-853E3A942A5E}" type="parTrans" cxnId="{99F8DD22-FBF4-4860-A968-7601CDE4A51A}">
      <dgm:prSet/>
      <dgm:spPr/>
      <dgm:t>
        <a:bodyPr/>
        <a:lstStyle/>
        <a:p>
          <a:endParaRPr lang="en-US"/>
        </a:p>
      </dgm:t>
    </dgm:pt>
    <dgm:pt modelId="{EF701805-E6A9-4FC5-A7CB-55AADF586F0E}" type="sibTrans" cxnId="{99F8DD22-FBF4-4860-A968-7601CDE4A51A}">
      <dgm:prSet/>
      <dgm:spPr/>
      <dgm:t>
        <a:bodyPr/>
        <a:lstStyle/>
        <a:p>
          <a:endParaRPr lang="en-US"/>
        </a:p>
      </dgm:t>
    </dgm:pt>
    <dgm:pt modelId="{B718C129-66D0-4764-8C97-4FD90287829B}" type="pres">
      <dgm:prSet presAssocID="{46322ED3-4B90-49E9-B44A-5545F571312E}" presName="linear" presStyleCnt="0">
        <dgm:presLayoutVars>
          <dgm:dir/>
          <dgm:animLvl val="lvl"/>
          <dgm:resizeHandles val="exact"/>
        </dgm:presLayoutVars>
      </dgm:prSet>
      <dgm:spPr/>
    </dgm:pt>
    <dgm:pt modelId="{1C73BC56-F253-4ECB-BEEE-2A8B1B00E73A}" type="pres">
      <dgm:prSet presAssocID="{E930F3B3-0876-4B76-9104-3CF1CEF61376}" presName="parentLin" presStyleCnt="0"/>
      <dgm:spPr/>
    </dgm:pt>
    <dgm:pt modelId="{6800C9E7-0B27-4723-BBF3-407B93CB64DD}" type="pres">
      <dgm:prSet presAssocID="{E930F3B3-0876-4B76-9104-3CF1CEF61376}" presName="parentLeftMargin" presStyleLbl="node1" presStyleIdx="0" presStyleCnt="3"/>
      <dgm:spPr/>
    </dgm:pt>
    <dgm:pt modelId="{3D9D0F72-9471-4A22-8DEA-218476087FC0}" type="pres">
      <dgm:prSet presAssocID="{E930F3B3-0876-4B76-9104-3CF1CEF61376}" presName="parentText" presStyleLbl="node1" presStyleIdx="0" presStyleCnt="3">
        <dgm:presLayoutVars>
          <dgm:chMax val="0"/>
          <dgm:bulletEnabled val="1"/>
        </dgm:presLayoutVars>
      </dgm:prSet>
      <dgm:spPr/>
    </dgm:pt>
    <dgm:pt modelId="{F5FBFD0C-DD58-4D9D-A8A2-EF634BBF6918}" type="pres">
      <dgm:prSet presAssocID="{E930F3B3-0876-4B76-9104-3CF1CEF61376}" presName="negativeSpace" presStyleCnt="0"/>
      <dgm:spPr/>
    </dgm:pt>
    <dgm:pt modelId="{2AEB41A0-F45F-43EA-9A4A-96CEDA45C727}" type="pres">
      <dgm:prSet presAssocID="{E930F3B3-0876-4B76-9104-3CF1CEF61376}" presName="childText" presStyleLbl="conFgAcc1" presStyleIdx="0" presStyleCnt="3">
        <dgm:presLayoutVars>
          <dgm:bulletEnabled val="1"/>
        </dgm:presLayoutVars>
      </dgm:prSet>
      <dgm:spPr/>
    </dgm:pt>
    <dgm:pt modelId="{9F773E61-5903-4067-A1C5-D71083B34071}" type="pres">
      <dgm:prSet presAssocID="{5B6CA9BC-45F2-4F33-AF49-74057E9276B3}" presName="spaceBetweenRectangles" presStyleCnt="0"/>
      <dgm:spPr/>
    </dgm:pt>
    <dgm:pt modelId="{C56A7DE3-E657-46CF-92BD-B5F518248AC6}" type="pres">
      <dgm:prSet presAssocID="{7E762482-0834-4B02-B8A8-2A827DF66BF6}" presName="parentLin" presStyleCnt="0"/>
      <dgm:spPr/>
    </dgm:pt>
    <dgm:pt modelId="{5443DE4F-4967-482D-B8CF-69560A02100E}" type="pres">
      <dgm:prSet presAssocID="{7E762482-0834-4B02-B8A8-2A827DF66BF6}" presName="parentLeftMargin" presStyleLbl="node1" presStyleIdx="0" presStyleCnt="3"/>
      <dgm:spPr/>
    </dgm:pt>
    <dgm:pt modelId="{AB86E019-37D0-40FC-A8CE-5F9E182F6635}" type="pres">
      <dgm:prSet presAssocID="{7E762482-0834-4B02-B8A8-2A827DF66BF6}" presName="parentText" presStyleLbl="node1" presStyleIdx="1" presStyleCnt="3" custScaleX="135714" custScaleY="99578">
        <dgm:presLayoutVars>
          <dgm:chMax val="0"/>
          <dgm:bulletEnabled val="1"/>
        </dgm:presLayoutVars>
      </dgm:prSet>
      <dgm:spPr/>
    </dgm:pt>
    <dgm:pt modelId="{0127E6D8-350F-49CA-A246-5506BB6E6E5F}" type="pres">
      <dgm:prSet presAssocID="{7E762482-0834-4B02-B8A8-2A827DF66BF6}" presName="negativeSpace" presStyleCnt="0"/>
      <dgm:spPr/>
    </dgm:pt>
    <dgm:pt modelId="{034224B5-F8E8-4313-8D83-49E5556944BC}" type="pres">
      <dgm:prSet presAssocID="{7E762482-0834-4B02-B8A8-2A827DF66BF6}" presName="childText" presStyleLbl="conFgAcc1" presStyleIdx="1" presStyleCnt="3">
        <dgm:presLayoutVars>
          <dgm:bulletEnabled val="1"/>
        </dgm:presLayoutVars>
      </dgm:prSet>
      <dgm:spPr/>
    </dgm:pt>
    <dgm:pt modelId="{3764C7B5-FD04-4D13-B440-B9D8D39A4BAE}" type="pres">
      <dgm:prSet presAssocID="{9B75978C-7EF6-4B02-A4B9-1975CAF7CC02}" presName="spaceBetweenRectangles" presStyleCnt="0"/>
      <dgm:spPr/>
    </dgm:pt>
    <dgm:pt modelId="{F1775F03-ABE8-4371-8A70-559C4EE92A99}" type="pres">
      <dgm:prSet presAssocID="{4D9A392D-2C49-457C-87BA-481031220241}" presName="parentLin" presStyleCnt="0"/>
      <dgm:spPr/>
    </dgm:pt>
    <dgm:pt modelId="{D6BA57F4-7046-425F-963C-201EF08B98EB}" type="pres">
      <dgm:prSet presAssocID="{4D9A392D-2C49-457C-87BA-481031220241}" presName="parentLeftMargin" presStyleLbl="node1" presStyleIdx="1" presStyleCnt="3"/>
      <dgm:spPr/>
    </dgm:pt>
    <dgm:pt modelId="{7E6A5E55-26A9-49FB-85EB-168D1213F50F}" type="pres">
      <dgm:prSet presAssocID="{4D9A392D-2C49-457C-87BA-481031220241}" presName="parentText" presStyleLbl="node1" presStyleIdx="2" presStyleCnt="3">
        <dgm:presLayoutVars>
          <dgm:chMax val="0"/>
          <dgm:bulletEnabled val="1"/>
        </dgm:presLayoutVars>
      </dgm:prSet>
      <dgm:spPr/>
    </dgm:pt>
    <dgm:pt modelId="{0A2914E9-B782-4D1F-8C44-A74B5CABBC6B}" type="pres">
      <dgm:prSet presAssocID="{4D9A392D-2C49-457C-87BA-481031220241}" presName="negativeSpace" presStyleCnt="0"/>
      <dgm:spPr/>
    </dgm:pt>
    <dgm:pt modelId="{B75AE88D-BECF-4753-8002-EF620870A088}" type="pres">
      <dgm:prSet presAssocID="{4D9A392D-2C49-457C-87BA-481031220241}" presName="childText" presStyleLbl="conFgAcc1" presStyleIdx="2" presStyleCnt="3">
        <dgm:presLayoutVars>
          <dgm:bulletEnabled val="1"/>
        </dgm:presLayoutVars>
      </dgm:prSet>
      <dgm:spPr/>
    </dgm:pt>
  </dgm:ptLst>
  <dgm:cxnLst>
    <dgm:cxn modelId="{CADC2C01-C017-4097-AD22-511161080F5A}" type="presOf" srcId="{46322ED3-4B90-49E9-B44A-5545F571312E}" destId="{B718C129-66D0-4764-8C97-4FD90287829B}" srcOrd="0" destOrd="0" presId="urn:microsoft.com/office/officeart/2005/8/layout/list1"/>
    <dgm:cxn modelId="{210E3103-5F5C-4420-ADA1-FB206D4D7BFF}" type="presOf" srcId="{E930F3B3-0876-4B76-9104-3CF1CEF61376}" destId="{3D9D0F72-9471-4A22-8DEA-218476087FC0}" srcOrd="1" destOrd="0" presId="urn:microsoft.com/office/officeart/2005/8/layout/list1"/>
    <dgm:cxn modelId="{13C5AD0B-1004-4B65-B215-1A356DBF7F53}" type="presOf" srcId="{5FB172AE-ACD1-4015-8B91-1CF5AE0169C8}" destId="{034224B5-F8E8-4313-8D83-49E5556944BC}" srcOrd="0" destOrd="4" presId="urn:microsoft.com/office/officeart/2005/8/layout/list1"/>
    <dgm:cxn modelId="{82BB9E13-4239-48F5-AA6B-285B7ECBA476}" type="presOf" srcId="{7E762482-0834-4B02-B8A8-2A827DF66BF6}" destId="{5443DE4F-4967-482D-B8CF-69560A02100E}" srcOrd="0" destOrd="0" presId="urn:microsoft.com/office/officeart/2005/8/layout/list1"/>
    <dgm:cxn modelId="{B6471016-7D9A-46F4-BEB6-1B59D197BE09}" type="presOf" srcId="{E930F3B3-0876-4B76-9104-3CF1CEF61376}" destId="{6800C9E7-0B27-4723-BBF3-407B93CB64DD}" srcOrd="0" destOrd="0" presId="urn:microsoft.com/office/officeart/2005/8/layout/list1"/>
    <dgm:cxn modelId="{FD9C1E19-9F9F-42FC-8428-CC0066BA7EC9}" type="presOf" srcId="{6B272FD2-D55C-41B2-9248-F7A993BDB007}" destId="{2AEB41A0-F45F-43EA-9A4A-96CEDA45C727}" srcOrd="0" destOrd="0" presId="urn:microsoft.com/office/officeart/2005/8/layout/list1"/>
    <dgm:cxn modelId="{99F8DD22-FBF4-4860-A968-7601CDE4A51A}" srcId="{E930F3B3-0876-4B76-9104-3CF1CEF61376}" destId="{7BA6DE5F-38B5-4594-8E6C-0E2E4DF82A0C}" srcOrd="4" destOrd="0" parTransId="{001FB442-0065-40BF-A437-853E3A942A5E}" sibTransId="{EF701805-E6A9-4FC5-A7CB-55AADF586F0E}"/>
    <dgm:cxn modelId="{E4F8F124-F4AB-45C5-B2A4-D18C58F8B981}" srcId="{E930F3B3-0876-4B76-9104-3CF1CEF61376}" destId="{B0DC555A-27BE-45B7-A9D8-AF87212ECD56}" srcOrd="3" destOrd="0" parTransId="{E76ADA47-39C6-4009-9457-059D0EC3788E}" sibTransId="{8DBC6742-C014-4A80-B055-B663F4E29E95}"/>
    <dgm:cxn modelId="{99F82628-638F-4E31-9E6A-B84F8CDF18DB}" srcId="{46322ED3-4B90-49E9-B44A-5545F571312E}" destId="{4D9A392D-2C49-457C-87BA-481031220241}" srcOrd="2" destOrd="0" parTransId="{A6562A00-31D8-4F89-B9C3-8B376A30F57C}" sibTransId="{EB5AAD7C-182D-41E8-972C-7D2DA7B38D15}"/>
    <dgm:cxn modelId="{42789A2A-171F-43EF-A53E-B6C91D04E2FA}" type="presOf" srcId="{04DD5058-18C3-4F10-9B19-B50EBB77B2D2}" destId="{034224B5-F8E8-4313-8D83-49E5556944BC}" srcOrd="0" destOrd="3" presId="urn:microsoft.com/office/officeart/2005/8/layout/list1"/>
    <dgm:cxn modelId="{8D89F439-429D-47F2-AD96-1A2AA1438703}" srcId="{7E762482-0834-4B02-B8A8-2A827DF66BF6}" destId="{D77C6A71-2575-4FAC-80C7-4A7EB32DDA42}" srcOrd="1" destOrd="0" parTransId="{28FF049E-D414-4F99-A003-B995879A29FE}" sibTransId="{01B7322A-9874-4A27-9F1D-4862B88D421C}"/>
    <dgm:cxn modelId="{BC43543D-7904-4E8C-8332-07351DC12837}" srcId="{7E762482-0834-4B02-B8A8-2A827DF66BF6}" destId="{5FB172AE-ACD1-4015-8B91-1CF5AE0169C8}" srcOrd="4" destOrd="0" parTransId="{5FCB8D42-4800-41B9-9060-8182D194C9BF}" sibTransId="{7EBCDE29-7A0D-4DFE-99E6-70450BB5A4F3}"/>
    <dgm:cxn modelId="{69DD105C-BFD2-4934-B67D-C0748E44D117}" type="presOf" srcId="{06416F8E-3277-42EA-B650-6388E73FAFCA}" destId="{2AEB41A0-F45F-43EA-9A4A-96CEDA45C727}" srcOrd="0" destOrd="2" presId="urn:microsoft.com/office/officeart/2005/8/layout/list1"/>
    <dgm:cxn modelId="{140F0B5E-41E6-4D5F-BE7E-C89359D2EB68}" type="presOf" srcId="{4D9A392D-2C49-457C-87BA-481031220241}" destId="{D6BA57F4-7046-425F-963C-201EF08B98EB}" srcOrd="0" destOrd="0" presId="urn:microsoft.com/office/officeart/2005/8/layout/list1"/>
    <dgm:cxn modelId="{B40BAE5F-E5D5-4787-935E-943A82140DFE}" type="presOf" srcId="{4D9A392D-2C49-457C-87BA-481031220241}" destId="{7E6A5E55-26A9-49FB-85EB-168D1213F50F}" srcOrd="1" destOrd="0" presId="urn:microsoft.com/office/officeart/2005/8/layout/list1"/>
    <dgm:cxn modelId="{68FE9745-5AEB-4C8B-8DB6-AE2E46EF6765}" type="presOf" srcId="{FB07333E-A3B7-465D-9B5E-33FAB20EF35E}" destId="{B75AE88D-BECF-4753-8002-EF620870A088}" srcOrd="0" destOrd="0" presId="urn:microsoft.com/office/officeart/2005/8/layout/list1"/>
    <dgm:cxn modelId="{316F9E66-BB0B-4A47-9257-16FD38D934EB}" srcId="{4D9A392D-2C49-457C-87BA-481031220241}" destId="{86894F64-88A4-491F-8DC0-1F3E2A3E8359}" srcOrd="2" destOrd="0" parTransId="{B17CDD3C-8DB0-4E31-935C-B2CE8C0C5481}" sibTransId="{99A736FD-D304-4020-9DA2-88353ED0BD7D}"/>
    <dgm:cxn modelId="{556AB86A-3E3F-40E6-AAA4-360F0C0778AC}" srcId="{E930F3B3-0876-4B76-9104-3CF1CEF61376}" destId="{06416F8E-3277-42EA-B650-6388E73FAFCA}" srcOrd="2" destOrd="0" parTransId="{130C948D-273E-441A-B62B-6B26139F4EA0}" sibTransId="{C5D00049-E7D2-410D-A402-9C45857286AA}"/>
    <dgm:cxn modelId="{2DF16B6D-F207-4826-90E6-8C320764A5BF}" type="presOf" srcId="{DC1C4912-A175-4EFC-B78C-5654DF16D60D}" destId="{B75AE88D-BECF-4753-8002-EF620870A088}" srcOrd="0" destOrd="1" presId="urn:microsoft.com/office/officeart/2005/8/layout/list1"/>
    <dgm:cxn modelId="{9D57B54E-94E5-4FE5-AD08-79A89D4F74BF}" type="presOf" srcId="{7BA6DE5F-38B5-4594-8E6C-0E2E4DF82A0C}" destId="{2AEB41A0-F45F-43EA-9A4A-96CEDA45C727}" srcOrd="0" destOrd="4" presId="urn:microsoft.com/office/officeart/2005/8/layout/list1"/>
    <dgm:cxn modelId="{8333EC58-E76A-4E17-B261-F2D2037BA396}" type="presOf" srcId="{7E762482-0834-4B02-B8A8-2A827DF66BF6}" destId="{AB86E019-37D0-40FC-A8CE-5F9E182F6635}" srcOrd="1" destOrd="0" presId="urn:microsoft.com/office/officeart/2005/8/layout/list1"/>
    <dgm:cxn modelId="{9A1EBA82-3CAC-4C38-9A83-9E2A29498C7E}" type="presOf" srcId="{CE69788B-A059-4871-8A91-BFB3D745FC18}" destId="{034224B5-F8E8-4313-8D83-49E5556944BC}" srcOrd="0" destOrd="0" presId="urn:microsoft.com/office/officeart/2005/8/layout/list1"/>
    <dgm:cxn modelId="{DAC6808B-9A46-445F-8C0A-1FACA04493D2}" srcId="{46322ED3-4B90-49E9-B44A-5545F571312E}" destId="{7E762482-0834-4B02-B8A8-2A827DF66BF6}" srcOrd="1" destOrd="0" parTransId="{B794E89E-BEB5-4724-8765-0A5E7ED7304B}" sibTransId="{9B75978C-7EF6-4B02-A4B9-1975CAF7CC02}"/>
    <dgm:cxn modelId="{23BCD193-D3BE-4468-AC39-CC064159F120}" srcId="{4D9A392D-2C49-457C-87BA-481031220241}" destId="{DC1C4912-A175-4EFC-B78C-5654DF16D60D}" srcOrd="1" destOrd="0" parTransId="{CDB709C4-EC0F-4F67-BA75-8F596B2DDA08}" sibTransId="{C81DB065-878D-408A-86E5-9199591F8642}"/>
    <dgm:cxn modelId="{BC1DB997-1D10-4283-8CA5-2DE652BAEFE0}" srcId="{4D9A392D-2C49-457C-87BA-481031220241}" destId="{FB07333E-A3B7-465D-9B5E-33FAB20EF35E}" srcOrd="0" destOrd="0" parTransId="{2FD75E18-1FDA-4DE0-A66E-F6A1949EE53D}" sibTransId="{71CC1EB1-4006-490F-AAAA-5BB0BDA0DAC7}"/>
    <dgm:cxn modelId="{CE7C75A5-BB21-41C3-BC93-FC4F826271CD}" type="presOf" srcId="{D77C6A71-2575-4FAC-80C7-4A7EB32DDA42}" destId="{034224B5-F8E8-4313-8D83-49E5556944BC}" srcOrd="0" destOrd="1" presId="urn:microsoft.com/office/officeart/2005/8/layout/list1"/>
    <dgm:cxn modelId="{32517FA9-1D27-4FE4-94FD-780C7AE0D106}" type="presOf" srcId="{A9D62D79-4A59-4283-9F9F-B71EDBAC3684}" destId="{034224B5-F8E8-4313-8D83-49E5556944BC}" srcOrd="0" destOrd="2" presId="urn:microsoft.com/office/officeart/2005/8/layout/list1"/>
    <dgm:cxn modelId="{49DF4FB0-D867-4A07-8F76-ED140315F1AF}" srcId="{7E762482-0834-4B02-B8A8-2A827DF66BF6}" destId="{A9D62D79-4A59-4283-9F9F-B71EDBAC3684}" srcOrd="2" destOrd="0" parTransId="{31A8F14F-2E17-486B-B0D9-1E7B073D80F7}" sibTransId="{555B34F4-A078-4E31-B907-B42ACD8E989F}"/>
    <dgm:cxn modelId="{55E5C2B0-6D67-419A-B667-BE49D56B6BE9}" srcId="{7E762482-0834-4B02-B8A8-2A827DF66BF6}" destId="{CE69788B-A059-4871-8A91-BFB3D745FC18}" srcOrd="0" destOrd="0" parTransId="{95C6757D-43CC-44F7-A607-970C02755E24}" sibTransId="{325A02F3-2487-4550-94E0-D02B2245E657}"/>
    <dgm:cxn modelId="{9AB732B3-EDE0-4150-9AA5-A9D42C9FACCE}" type="presOf" srcId="{B0DC555A-27BE-45B7-A9D8-AF87212ECD56}" destId="{2AEB41A0-F45F-43EA-9A4A-96CEDA45C727}" srcOrd="0" destOrd="3" presId="urn:microsoft.com/office/officeart/2005/8/layout/list1"/>
    <dgm:cxn modelId="{871495B7-D217-404C-8597-BA9DAE0C5D15}" srcId="{E930F3B3-0876-4B76-9104-3CF1CEF61376}" destId="{9BD39B6E-EE9D-4E82-A14C-16E7156ACE77}" srcOrd="1" destOrd="0" parTransId="{AEDDA184-8B4C-482B-B618-3F7F30EFA8ED}" sibTransId="{EA54BFC3-31E8-4FF8-A94C-D1ACC23AB598}"/>
    <dgm:cxn modelId="{3680D9BA-9280-4A4E-8E87-AA96F6055902}" srcId="{7E762482-0834-4B02-B8A8-2A827DF66BF6}" destId="{04DD5058-18C3-4F10-9B19-B50EBB77B2D2}" srcOrd="3" destOrd="0" parTransId="{25BD4908-FC9C-4E6F-A0FC-C4009B845CB3}" sibTransId="{0D46D8AD-1914-4434-905E-2F2C825C7CFD}"/>
    <dgm:cxn modelId="{BA51CDDE-9BEB-4C12-872D-14E87167C619}" type="presOf" srcId="{9BD39B6E-EE9D-4E82-A14C-16E7156ACE77}" destId="{2AEB41A0-F45F-43EA-9A4A-96CEDA45C727}" srcOrd="0" destOrd="1" presId="urn:microsoft.com/office/officeart/2005/8/layout/list1"/>
    <dgm:cxn modelId="{CD3BD9DE-CCE4-4FB2-876A-0F2BB384F548}" srcId="{46322ED3-4B90-49E9-B44A-5545F571312E}" destId="{E930F3B3-0876-4B76-9104-3CF1CEF61376}" srcOrd="0" destOrd="0" parTransId="{2DB3E6F0-64DF-44A5-8BFC-E64C8F1A6982}" sibTransId="{5B6CA9BC-45F2-4F33-AF49-74057E9276B3}"/>
    <dgm:cxn modelId="{7AF21BEC-4DED-4A06-8C2B-31B1D392F4AA}" type="presOf" srcId="{86894F64-88A4-491F-8DC0-1F3E2A3E8359}" destId="{B75AE88D-BECF-4753-8002-EF620870A088}" srcOrd="0" destOrd="2" presId="urn:microsoft.com/office/officeart/2005/8/layout/list1"/>
    <dgm:cxn modelId="{1370E4FB-DD9E-4BC0-A192-E44C373E8B59}" srcId="{E930F3B3-0876-4B76-9104-3CF1CEF61376}" destId="{6B272FD2-D55C-41B2-9248-F7A993BDB007}" srcOrd="0" destOrd="0" parTransId="{5DEE1A9F-456F-4705-BF7A-AD631EEA15DB}" sibTransId="{D1400371-18C4-4381-8A86-B65D6B03C2B1}"/>
    <dgm:cxn modelId="{D54F75DE-BAD6-42A2-96C0-2DB8EB255977}" type="presParOf" srcId="{B718C129-66D0-4764-8C97-4FD90287829B}" destId="{1C73BC56-F253-4ECB-BEEE-2A8B1B00E73A}" srcOrd="0" destOrd="0" presId="urn:microsoft.com/office/officeart/2005/8/layout/list1"/>
    <dgm:cxn modelId="{50963B81-FE76-4D99-8ECD-6CBA03C155A1}" type="presParOf" srcId="{1C73BC56-F253-4ECB-BEEE-2A8B1B00E73A}" destId="{6800C9E7-0B27-4723-BBF3-407B93CB64DD}" srcOrd="0" destOrd="0" presId="urn:microsoft.com/office/officeart/2005/8/layout/list1"/>
    <dgm:cxn modelId="{778BB835-699F-401F-9599-F1B932A92C0A}" type="presParOf" srcId="{1C73BC56-F253-4ECB-BEEE-2A8B1B00E73A}" destId="{3D9D0F72-9471-4A22-8DEA-218476087FC0}" srcOrd="1" destOrd="0" presId="urn:microsoft.com/office/officeart/2005/8/layout/list1"/>
    <dgm:cxn modelId="{89F43284-F446-439C-959D-8D93C146693E}" type="presParOf" srcId="{B718C129-66D0-4764-8C97-4FD90287829B}" destId="{F5FBFD0C-DD58-4D9D-A8A2-EF634BBF6918}" srcOrd="1" destOrd="0" presId="urn:microsoft.com/office/officeart/2005/8/layout/list1"/>
    <dgm:cxn modelId="{F476061C-8A34-4F67-8EEB-D4471DDB0385}" type="presParOf" srcId="{B718C129-66D0-4764-8C97-4FD90287829B}" destId="{2AEB41A0-F45F-43EA-9A4A-96CEDA45C727}" srcOrd="2" destOrd="0" presId="urn:microsoft.com/office/officeart/2005/8/layout/list1"/>
    <dgm:cxn modelId="{830BBE32-3EF6-477F-85B7-7A6CB443FC2A}" type="presParOf" srcId="{B718C129-66D0-4764-8C97-4FD90287829B}" destId="{9F773E61-5903-4067-A1C5-D71083B34071}" srcOrd="3" destOrd="0" presId="urn:microsoft.com/office/officeart/2005/8/layout/list1"/>
    <dgm:cxn modelId="{7CF9CFDC-4401-4F8E-B878-E51B5AD7DCA5}" type="presParOf" srcId="{B718C129-66D0-4764-8C97-4FD90287829B}" destId="{C56A7DE3-E657-46CF-92BD-B5F518248AC6}" srcOrd="4" destOrd="0" presId="urn:microsoft.com/office/officeart/2005/8/layout/list1"/>
    <dgm:cxn modelId="{99C3A155-7E71-46EA-BF88-E0688196E1E3}" type="presParOf" srcId="{C56A7DE3-E657-46CF-92BD-B5F518248AC6}" destId="{5443DE4F-4967-482D-B8CF-69560A02100E}" srcOrd="0" destOrd="0" presId="urn:microsoft.com/office/officeart/2005/8/layout/list1"/>
    <dgm:cxn modelId="{96CA80A7-29FF-44A1-B684-7AF7F326F129}" type="presParOf" srcId="{C56A7DE3-E657-46CF-92BD-B5F518248AC6}" destId="{AB86E019-37D0-40FC-A8CE-5F9E182F6635}" srcOrd="1" destOrd="0" presId="urn:microsoft.com/office/officeart/2005/8/layout/list1"/>
    <dgm:cxn modelId="{8BC8C60E-EA58-468E-B2DD-8AF7A2A6DA8A}" type="presParOf" srcId="{B718C129-66D0-4764-8C97-4FD90287829B}" destId="{0127E6D8-350F-49CA-A246-5506BB6E6E5F}" srcOrd="5" destOrd="0" presId="urn:microsoft.com/office/officeart/2005/8/layout/list1"/>
    <dgm:cxn modelId="{8A318B2D-6C77-4456-B86A-7D2233442F53}" type="presParOf" srcId="{B718C129-66D0-4764-8C97-4FD90287829B}" destId="{034224B5-F8E8-4313-8D83-49E5556944BC}" srcOrd="6" destOrd="0" presId="urn:microsoft.com/office/officeart/2005/8/layout/list1"/>
    <dgm:cxn modelId="{91A2CA6B-5A0D-4C9C-8970-845D20D9274A}" type="presParOf" srcId="{B718C129-66D0-4764-8C97-4FD90287829B}" destId="{3764C7B5-FD04-4D13-B440-B9D8D39A4BAE}" srcOrd="7" destOrd="0" presId="urn:microsoft.com/office/officeart/2005/8/layout/list1"/>
    <dgm:cxn modelId="{36B8D497-664E-4000-A78A-40A9F6C55ED4}" type="presParOf" srcId="{B718C129-66D0-4764-8C97-4FD90287829B}" destId="{F1775F03-ABE8-4371-8A70-559C4EE92A99}" srcOrd="8" destOrd="0" presId="urn:microsoft.com/office/officeart/2005/8/layout/list1"/>
    <dgm:cxn modelId="{3632DC83-8594-410C-A88D-BF138D84B30D}" type="presParOf" srcId="{F1775F03-ABE8-4371-8A70-559C4EE92A99}" destId="{D6BA57F4-7046-425F-963C-201EF08B98EB}" srcOrd="0" destOrd="0" presId="urn:microsoft.com/office/officeart/2005/8/layout/list1"/>
    <dgm:cxn modelId="{0C5B981B-874B-4BA4-8E71-300ACE609970}" type="presParOf" srcId="{F1775F03-ABE8-4371-8A70-559C4EE92A99}" destId="{7E6A5E55-26A9-49FB-85EB-168D1213F50F}" srcOrd="1" destOrd="0" presId="urn:microsoft.com/office/officeart/2005/8/layout/list1"/>
    <dgm:cxn modelId="{B39BD35E-4B2A-4D63-A16E-5DA7F816D5AF}" type="presParOf" srcId="{B718C129-66D0-4764-8C97-4FD90287829B}" destId="{0A2914E9-B782-4D1F-8C44-A74B5CABBC6B}" srcOrd="9" destOrd="0" presId="urn:microsoft.com/office/officeart/2005/8/layout/list1"/>
    <dgm:cxn modelId="{B678420C-BEC8-4041-90F9-1436A7F4A6B3}" type="presParOf" srcId="{B718C129-66D0-4764-8C97-4FD90287829B}" destId="{B75AE88D-BECF-4753-8002-EF620870A088}"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EB41A0-F45F-43EA-9A4A-96CEDA45C727}">
      <dsp:nvSpPr>
        <dsp:cNvPr id="0" name=""/>
        <dsp:cNvSpPr/>
      </dsp:nvSpPr>
      <dsp:spPr>
        <a:xfrm>
          <a:off x="0" y="362016"/>
          <a:ext cx="7924800" cy="17136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5053" tIns="333248" rIns="61505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TCLW benefit question</a:t>
          </a:r>
        </a:p>
        <a:p>
          <a:pPr marL="171450" lvl="1" indent="-171450" algn="l" defTabSz="711200">
            <a:lnSpc>
              <a:spcPct val="90000"/>
            </a:lnSpc>
            <a:spcBef>
              <a:spcPct val="0"/>
            </a:spcBef>
            <a:spcAft>
              <a:spcPct val="15000"/>
            </a:spcAft>
            <a:buChar char="•"/>
          </a:pPr>
          <a:r>
            <a:rPr lang="en-US" sz="1600" kern="1200" dirty="0"/>
            <a:t>State policy questions or concerns</a:t>
          </a:r>
        </a:p>
        <a:p>
          <a:pPr marL="171450" lvl="1" indent="-171450" algn="l" defTabSz="711200">
            <a:lnSpc>
              <a:spcPct val="90000"/>
            </a:lnSpc>
            <a:spcBef>
              <a:spcPct val="0"/>
            </a:spcBef>
            <a:spcAft>
              <a:spcPct val="15000"/>
            </a:spcAft>
            <a:buChar char="•"/>
          </a:pPr>
          <a:r>
            <a:rPr lang="en-US" sz="1600" kern="1200" dirty="0"/>
            <a:t>Payroll questions</a:t>
          </a:r>
        </a:p>
        <a:p>
          <a:pPr marL="171450" lvl="1" indent="-171450" algn="l" defTabSz="711200">
            <a:lnSpc>
              <a:spcPct val="90000"/>
            </a:lnSpc>
            <a:spcBef>
              <a:spcPct val="0"/>
            </a:spcBef>
            <a:spcAft>
              <a:spcPct val="15000"/>
            </a:spcAft>
            <a:buChar char="•"/>
          </a:pPr>
          <a:r>
            <a:rPr lang="en-US" sz="1600" kern="1200" dirty="0"/>
            <a:t>Flu Shot clinics</a:t>
          </a:r>
        </a:p>
        <a:p>
          <a:pPr marL="171450" lvl="1" indent="-171450" algn="l" defTabSz="711200">
            <a:lnSpc>
              <a:spcPct val="90000"/>
            </a:lnSpc>
            <a:spcBef>
              <a:spcPct val="0"/>
            </a:spcBef>
            <a:spcAft>
              <a:spcPct val="15000"/>
            </a:spcAft>
            <a:buChar char="•"/>
          </a:pPr>
          <a:r>
            <a:rPr lang="en-US" sz="1600" kern="1200" dirty="0"/>
            <a:t>Poster distribution</a:t>
          </a:r>
        </a:p>
      </dsp:txBody>
      <dsp:txXfrm>
        <a:off x="0" y="362016"/>
        <a:ext cx="7924800" cy="1713600"/>
      </dsp:txXfrm>
    </dsp:sp>
    <dsp:sp modelId="{3D9D0F72-9471-4A22-8DEA-218476087FC0}">
      <dsp:nvSpPr>
        <dsp:cNvPr id="0" name=""/>
        <dsp:cNvSpPr/>
      </dsp:nvSpPr>
      <dsp:spPr>
        <a:xfrm>
          <a:off x="396240" y="125856"/>
          <a:ext cx="5547360" cy="4723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0" lvl="0" indent="0" algn="l" defTabSz="889000">
            <a:lnSpc>
              <a:spcPct val="90000"/>
            </a:lnSpc>
            <a:spcBef>
              <a:spcPct val="0"/>
            </a:spcBef>
            <a:spcAft>
              <a:spcPct val="35000"/>
            </a:spcAft>
            <a:buNone/>
          </a:pPr>
          <a:r>
            <a:rPr lang="en-US" sz="2000" b="1" kern="1200" dirty="0"/>
            <a:t>Beth Kim &amp; Jamie </a:t>
          </a:r>
          <a:r>
            <a:rPr lang="en-US" sz="2000" b="1" kern="1200" dirty="0" err="1"/>
            <a:t>Nedved</a:t>
          </a:r>
          <a:r>
            <a:rPr lang="en-US" sz="2000" b="1" kern="1200" dirty="0"/>
            <a:t> (DAS)</a:t>
          </a:r>
        </a:p>
      </dsp:txBody>
      <dsp:txXfrm>
        <a:off x="419297" y="148913"/>
        <a:ext cx="5501246" cy="426206"/>
      </dsp:txXfrm>
    </dsp:sp>
    <dsp:sp modelId="{034224B5-F8E8-4313-8D83-49E5556944BC}">
      <dsp:nvSpPr>
        <dsp:cNvPr id="0" name=""/>
        <dsp:cNvSpPr/>
      </dsp:nvSpPr>
      <dsp:spPr>
        <a:xfrm>
          <a:off x="0" y="2396183"/>
          <a:ext cx="7924800" cy="1965599"/>
        </a:xfrm>
        <a:prstGeom prst="rect">
          <a:avLst/>
        </a:prstGeom>
        <a:solidFill>
          <a:schemeClr val="lt1">
            <a:alpha val="90000"/>
            <a:hueOff val="0"/>
            <a:satOff val="0"/>
            <a:lumOff val="0"/>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5053" tIns="333248" rIns="615053"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On-site events </a:t>
          </a:r>
          <a:r>
            <a:rPr lang="en-US" sz="1600" kern="1200" dirty="0"/>
            <a:t>(including bio. screenings): requests, scheduling, questions</a:t>
          </a:r>
        </a:p>
        <a:p>
          <a:pPr marL="171450" lvl="1" indent="-171450" algn="l" defTabSz="711200">
            <a:lnSpc>
              <a:spcPct val="90000"/>
            </a:lnSpc>
            <a:spcBef>
              <a:spcPct val="0"/>
            </a:spcBef>
            <a:spcAft>
              <a:spcPct val="15000"/>
            </a:spcAft>
            <a:buChar char="•"/>
          </a:pPr>
          <a:r>
            <a:rPr lang="en-US" sz="1600" b="1" kern="1200" dirty="0"/>
            <a:t>Group communications: </a:t>
          </a:r>
          <a:r>
            <a:rPr lang="en-US" sz="1600" kern="1200" dirty="0"/>
            <a:t>conference calls, group meetings, newsletters, quarterly challenges</a:t>
          </a:r>
        </a:p>
        <a:p>
          <a:pPr marL="171450" lvl="1" indent="-171450" algn="l" defTabSz="711200">
            <a:lnSpc>
              <a:spcPct val="90000"/>
            </a:lnSpc>
            <a:spcBef>
              <a:spcPct val="0"/>
            </a:spcBef>
            <a:spcAft>
              <a:spcPct val="15000"/>
            </a:spcAft>
            <a:buChar char="•"/>
          </a:pPr>
          <a:r>
            <a:rPr lang="en-US" sz="1600" kern="1200" dirty="0"/>
            <a:t>TCLW giveaway items request</a:t>
          </a:r>
        </a:p>
        <a:p>
          <a:pPr marL="171450" lvl="1" indent="-171450" algn="l" defTabSz="711200">
            <a:lnSpc>
              <a:spcPct val="90000"/>
            </a:lnSpc>
            <a:spcBef>
              <a:spcPct val="0"/>
            </a:spcBef>
            <a:spcAft>
              <a:spcPct val="15000"/>
            </a:spcAft>
            <a:buChar char="•"/>
          </a:pPr>
          <a:r>
            <a:rPr lang="en-US" sz="1600" b="1" kern="1200" dirty="0"/>
            <a:t>WA role </a:t>
          </a:r>
          <a:r>
            <a:rPr lang="en-US" sz="1600" kern="1200" dirty="0"/>
            <a:t>/ responsibilities</a:t>
          </a:r>
        </a:p>
        <a:p>
          <a:pPr marL="171450" lvl="1" indent="-171450" algn="l" defTabSz="711200">
            <a:lnSpc>
              <a:spcPct val="90000"/>
            </a:lnSpc>
            <a:spcBef>
              <a:spcPct val="0"/>
            </a:spcBef>
            <a:spcAft>
              <a:spcPct val="15000"/>
            </a:spcAft>
            <a:buChar char="•"/>
          </a:pPr>
          <a:r>
            <a:rPr lang="en-US" sz="1600" kern="1200" dirty="0"/>
            <a:t>Customer Service </a:t>
          </a:r>
          <a:r>
            <a:rPr lang="en-US" sz="1600" b="1" kern="1200" dirty="0"/>
            <a:t>escalation</a:t>
          </a:r>
          <a:endParaRPr lang="en-US" sz="1600" kern="1200" dirty="0"/>
        </a:p>
      </dsp:txBody>
      <dsp:txXfrm>
        <a:off x="0" y="2396183"/>
        <a:ext cx="7924800" cy="1965599"/>
      </dsp:txXfrm>
    </dsp:sp>
    <dsp:sp modelId="{AB86E019-37D0-40FC-A8CE-5F9E182F6635}">
      <dsp:nvSpPr>
        <dsp:cNvPr id="0" name=""/>
        <dsp:cNvSpPr/>
      </dsp:nvSpPr>
      <dsp:spPr>
        <a:xfrm>
          <a:off x="396240" y="2162016"/>
          <a:ext cx="7528544" cy="470326"/>
        </a:xfrm>
        <a:prstGeom prst="roundRect">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0" lvl="0" indent="0" algn="l" defTabSz="844550">
            <a:lnSpc>
              <a:spcPct val="90000"/>
            </a:lnSpc>
            <a:spcBef>
              <a:spcPct val="0"/>
            </a:spcBef>
            <a:spcAft>
              <a:spcPct val="35000"/>
            </a:spcAft>
            <a:buNone/>
          </a:pPr>
          <a:r>
            <a:rPr lang="en-US" sz="1900" b="1" kern="1200" dirty="0"/>
            <a:t>Outreach Team (Virgin Pulse): tclw@virginpulse.com</a:t>
          </a:r>
        </a:p>
      </dsp:txBody>
      <dsp:txXfrm>
        <a:off x="419199" y="2184975"/>
        <a:ext cx="7482626" cy="424408"/>
      </dsp:txXfrm>
    </dsp:sp>
    <dsp:sp modelId="{B75AE88D-BECF-4753-8002-EF620870A088}">
      <dsp:nvSpPr>
        <dsp:cNvPr id="0" name=""/>
        <dsp:cNvSpPr/>
      </dsp:nvSpPr>
      <dsp:spPr>
        <a:xfrm>
          <a:off x="0" y="4684343"/>
          <a:ext cx="7924800" cy="1209600"/>
        </a:xfrm>
        <a:prstGeom prst="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15053" tIns="333248" rIns="61505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Platform questions; account information</a:t>
          </a:r>
        </a:p>
        <a:p>
          <a:pPr marL="171450" lvl="1" indent="-171450" algn="l" defTabSz="711200">
            <a:lnSpc>
              <a:spcPct val="90000"/>
            </a:lnSpc>
            <a:spcBef>
              <a:spcPct val="0"/>
            </a:spcBef>
            <a:spcAft>
              <a:spcPct val="15000"/>
            </a:spcAft>
            <a:buChar char="•"/>
          </a:pPr>
          <a:r>
            <a:rPr lang="en-US" sz="1600" kern="1200" dirty="0"/>
            <a:t>Difficulty logging in or password reset</a:t>
          </a:r>
        </a:p>
        <a:p>
          <a:pPr marL="171450" lvl="1" indent="-171450" algn="l" defTabSz="711200">
            <a:lnSpc>
              <a:spcPct val="90000"/>
            </a:lnSpc>
            <a:spcBef>
              <a:spcPct val="0"/>
            </a:spcBef>
            <a:spcAft>
              <a:spcPct val="15000"/>
            </a:spcAft>
            <a:buChar char="•"/>
          </a:pPr>
          <a:r>
            <a:rPr lang="en-US" sz="1600" kern="1200" dirty="0"/>
            <a:t>Incentive tracking; question</a:t>
          </a:r>
        </a:p>
      </dsp:txBody>
      <dsp:txXfrm>
        <a:off x="0" y="4684343"/>
        <a:ext cx="7924800" cy="1209600"/>
      </dsp:txXfrm>
    </dsp:sp>
    <dsp:sp modelId="{7E6A5E55-26A9-49FB-85EB-168D1213F50F}">
      <dsp:nvSpPr>
        <dsp:cNvPr id="0" name=""/>
        <dsp:cNvSpPr/>
      </dsp:nvSpPr>
      <dsp:spPr>
        <a:xfrm>
          <a:off x="396240" y="4448183"/>
          <a:ext cx="5547360" cy="472320"/>
        </a:xfrm>
        <a:prstGeom prst="roundRect">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677" tIns="0" rIns="209677" bIns="0" numCol="1" spcCol="1270" anchor="ctr" anchorCtr="0">
          <a:noAutofit/>
        </a:bodyPr>
        <a:lstStyle/>
        <a:p>
          <a:pPr marL="0" lvl="0" indent="0" algn="l" defTabSz="844550">
            <a:lnSpc>
              <a:spcPct val="90000"/>
            </a:lnSpc>
            <a:spcBef>
              <a:spcPct val="0"/>
            </a:spcBef>
            <a:spcAft>
              <a:spcPct val="35000"/>
            </a:spcAft>
            <a:buNone/>
          </a:pPr>
          <a:r>
            <a:rPr lang="en-US" sz="1900" b="1" kern="1200" dirty="0"/>
            <a:t>Customer Service (Virgin Pulse): 833-977-2074</a:t>
          </a:r>
        </a:p>
      </dsp:txBody>
      <dsp:txXfrm>
        <a:off x="419297" y="4471240"/>
        <a:ext cx="5501246"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2B48C8-8A4B-4C99-9FE7-A8217B8A0F01}" type="datetimeFigureOut">
              <a:rPr lang="en-US" smtClean="0"/>
              <a:t>7/20/2020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E4B5BF-C318-467E-A96F-5F3D9AF0053A}" type="slidenum">
              <a:rPr lang="en-US" smtClean="0"/>
              <a:t>‹#›</a:t>
            </a:fld>
            <a:endParaRPr lang="en-US"/>
          </a:p>
        </p:txBody>
      </p:sp>
    </p:spTree>
    <p:extLst>
      <p:ext uri="{BB962C8B-B14F-4D97-AF65-F5344CB8AC3E}">
        <p14:creationId xmlns:p14="http://schemas.microsoft.com/office/powerpoint/2010/main" val="2953786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your new well-being program.  The Take Charge/ Live Well program is partnering with Virgin Pulse to help you make small, everyday changes to your well-being that focus on the areas you want to improve the most.  If you stick to our program, you’ll build healthy habits, have fun with coworkers and experience the lifelong rewards of better health and well-being.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6050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077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lIns="86493" tIns="43247" rIns="86493" bIns="43247"/>
          <a:lstStyle/>
          <a:p>
            <a:r>
              <a:rPr lang="en-US" dirty="0"/>
              <a:t>Check out the events calendar to find out what’s happening including upcoming biometric screenings. Click in to any event to find out more details and add it to your calendar</a:t>
            </a:r>
            <a:r>
              <a:rPr lang="en-US" baseline="0" dirty="0"/>
              <a:t> as an Outlook Event, iCal or Google Calendar download. </a:t>
            </a:r>
            <a:endParaRPr lang="en-US" dirty="0"/>
          </a:p>
        </p:txBody>
      </p:sp>
    </p:spTree>
    <p:extLst>
      <p:ext uri="{BB962C8B-B14F-4D97-AF65-F5344CB8AC3E}">
        <p14:creationId xmlns:p14="http://schemas.microsoft.com/office/powerpoint/2010/main" val="3509691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7339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505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4220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1850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731FF8-F029-0F49-8BE1-D65780F49E70}" type="slidenum">
              <a:rPr lang="en-US" smtClean="0"/>
              <a:t>3</a:t>
            </a:fld>
            <a:endParaRPr lang="en-US"/>
          </a:p>
        </p:txBody>
      </p:sp>
    </p:spTree>
    <p:extLst>
      <p:ext uri="{BB962C8B-B14F-4D97-AF65-F5344CB8AC3E}">
        <p14:creationId xmlns:p14="http://schemas.microsoft.com/office/powerpoint/2010/main" val="777365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2455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2366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the top menu bar, click </a:t>
            </a:r>
            <a:r>
              <a:rPr lang="en-US" sz="1200" b="1" i="0" kern="1200" dirty="0">
                <a:solidFill>
                  <a:schemeClr val="tx1"/>
                </a:solidFill>
                <a:effectLst/>
                <a:latin typeface="+mn-lt"/>
                <a:ea typeface="+mn-ea"/>
                <a:cs typeface="+mn-cs"/>
              </a:rPr>
              <a:t>Programs </a:t>
            </a:r>
            <a:r>
              <a:rPr lang="en-US" sz="1200" b="0" i="0" kern="1200" dirty="0">
                <a:solidFill>
                  <a:schemeClr val="tx1"/>
                </a:solidFill>
                <a:effectLst/>
                <a:latin typeface="+mn-lt"/>
                <a:ea typeface="+mn-ea"/>
                <a:cs typeface="+mn-cs"/>
              </a:rPr>
              <a:t>(the globe icon)</a:t>
            </a:r>
          </a:p>
          <a:p>
            <a:pPr fontAlgn="base"/>
            <a:r>
              <a:rPr lang="en-US" sz="1200" b="0" i="0" kern="1200" dirty="0">
                <a:solidFill>
                  <a:schemeClr val="tx1"/>
                </a:solidFill>
                <a:effectLst/>
                <a:latin typeface="+mn-lt"/>
                <a:ea typeface="+mn-ea"/>
                <a:cs typeface="+mn-cs"/>
              </a:rPr>
              <a:t>In the left menu, set the View to "All"</a:t>
            </a:r>
          </a:p>
          <a:p>
            <a:pPr fontAlgn="base"/>
            <a:r>
              <a:rPr lang="en-US" sz="1200" b="0" i="0" kern="1200" dirty="0">
                <a:solidFill>
                  <a:schemeClr val="tx1"/>
                </a:solidFill>
                <a:effectLst/>
                <a:latin typeface="+mn-lt"/>
                <a:ea typeface="+mn-ea"/>
                <a:cs typeface="+mn-cs"/>
              </a:rPr>
              <a:t>Scroll down to the Quest Biometric Screenings option and click </a:t>
            </a:r>
            <a:r>
              <a:rPr lang="en-US" sz="1200" b="1" i="0" kern="1200" dirty="0">
                <a:solidFill>
                  <a:schemeClr val="tx1"/>
                </a:solidFill>
                <a:effectLst/>
                <a:latin typeface="+mn-lt"/>
                <a:ea typeface="+mn-ea"/>
                <a:cs typeface="+mn-cs"/>
              </a:rPr>
              <a:t>Start Now</a:t>
            </a:r>
            <a:endParaRPr lang="en-US" sz="1200" b="0" i="0" kern="1200" dirty="0">
              <a:solidFill>
                <a:schemeClr val="tx1"/>
              </a:solidFill>
              <a:effectLst/>
              <a:latin typeface="+mn-lt"/>
              <a:ea typeface="+mn-ea"/>
              <a:cs typeface="+mn-cs"/>
            </a:endParaRPr>
          </a:p>
          <a:p>
            <a:r>
              <a:rPr lang="en-US" dirty="0"/>
              <a:t>You can also filter by interest area or use the search bar and type in “Quest”</a:t>
            </a:r>
          </a:p>
        </p:txBody>
      </p:sp>
      <p:sp>
        <p:nvSpPr>
          <p:cNvPr id="4" name="Slide Number Placeholder 3"/>
          <p:cNvSpPr>
            <a:spLocks noGrp="1"/>
          </p:cNvSpPr>
          <p:nvPr>
            <p:ph type="sldNum" sz="quarter" idx="10"/>
          </p:nvPr>
        </p:nvSpPr>
        <p:spPr/>
        <p:txBody>
          <a:bodyPr/>
          <a:lstStyle/>
          <a:p>
            <a:fld id="{CE180141-95E2-4F1A-B8B8-5B952B4B289C}" type="slidenum">
              <a:rPr lang="en-US" smtClean="0"/>
              <a:t>6</a:t>
            </a:fld>
            <a:endParaRPr lang="en-US"/>
          </a:p>
        </p:txBody>
      </p:sp>
    </p:spTree>
    <p:extLst>
      <p:ext uri="{BB962C8B-B14F-4D97-AF65-F5344CB8AC3E}">
        <p14:creationId xmlns:p14="http://schemas.microsoft.com/office/powerpoint/2010/main" val="3157678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 the programs page you will see the options for biometrics.  The vendor is Quest Diagnostics.  You can click start now on any one of the 3 options available to you this year.  For reference, the Onsite biometric screening scheduler will be available starting August 1, based on location. Events may be added throughout the year and they’re subject to change, so check back periodically for a location that’s convenient for you.</a:t>
            </a:r>
            <a:endParaRPr lang="en-US" dirty="0"/>
          </a:p>
        </p:txBody>
      </p:sp>
      <p:sp>
        <p:nvSpPr>
          <p:cNvPr id="4" name="Slide Number Placeholder 3"/>
          <p:cNvSpPr>
            <a:spLocks noGrp="1"/>
          </p:cNvSpPr>
          <p:nvPr>
            <p:ph type="sldNum" sz="quarter" idx="10"/>
          </p:nvPr>
        </p:nvSpPr>
        <p:spPr/>
        <p:txBody>
          <a:bodyPr/>
          <a:lstStyle/>
          <a:p>
            <a:fld id="{CE180141-95E2-4F1A-B8B8-5B952B4B289C}" type="slidenum">
              <a:rPr lang="en-US" smtClean="0"/>
              <a:t>7</a:t>
            </a:fld>
            <a:endParaRPr lang="en-US"/>
          </a:p>
        </p:txBody>
      </p:sp>
    </p:spTree>
    <p:extLst>
      <p:ext uri="{BB962C8B-B14F-4D97-AF65-F5344CB8AC3E}">
        <p14:creationId xmlns:p14="http://schemas.microsoft.com/office/powerpoint/2010/main" val="17253230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9094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180141-95E2-4F1A-B8B8-5B952B4B289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2229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B7712-0930-4FC1-9224-95DE687063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243960F-9AD8-415A-8806-773DB114CC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CD019A-0CB0-40D2-B70A-515CBD59C0C9}"/>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5" name="Footer Placeholder 4">
            <a:extLst>
              <a:ext uri="{FF2B5EF4-FFF2-40B4-BE49-F238E27FC236}">
                <a16:creationId xmlns:a16="http://schemas.microsoft.com/office/drawing/2014/main" id="{95210635-76BE-44CA-B907-DC8581463C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419A9B-F922-4491-9FD9-6AB4BA25AFC5}"/>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2917698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0DBE0-D2B1-455C-A488-684B5E7192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C4A09D-26D6-4750-AA11-9A7520740B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A21951-21BC-46D7-87B4-45E2946CBCC7}"/>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5" name="Footer Placeholder 4">
            <a:extLst>
              <a:ext uri="{FF2B5EF4-FFF2-40B4-BE49-F238E27FC236}">
                <a16:creationId xmlns:a16="http://schemas.microsoft.com/office/drawing/2014/main" id="{5E608478-7AF8-42D9-90F9-BA349530E1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3A60D8-806A-4E68-90B0-EC0087A920E3}"/>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3685989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B9C5F5-1761-4097-A80E-CB123CE98A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A5720F4-F1EE-4A2B-A32F-0747F95819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B12802-E7FC-44FB-A847-07721D1D7C98}"/>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5" name="Footer Placeholder 4">
            <a:extLst>
              <a:ext uri="{FF2B5EF4-FFF2-40B4-BE49-F238E27FC236}">
                <a16:creationId xmlns:a16="http://schemas.microsoft.com/office/drawing/2014/main" id="{A3BEC6DB-333B-4658-A61D-0CE0B7FE44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2C17D1-A9EF-48D4-BA00-7B28BFF6F03D}"/>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3964345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13" name="Picture Placeholder 4"/>
          <p:cNvSpPr>
            <a:spLocks noGrp="1"/>
          </p:cNvSpPr>
          <p:nvPr>
            <p:ph type="pic" sz="quarter" idx="14"/>
          </p:nvPr>
        </p:nvSpPr>
        <p:spPr>
          <a:xfrm>
            <a:off x="0" y="-3000"/>
            <a:ext cx="12192000" cy="6864000"/>
          </a:xfrm>
          <a:solidFill>
            <a:schemeClr val="bg1">
              <a:lumMod val="95000"/>
            </a:schemeClr>
          </a:solidFill>
        </p:spPr>
        <p:txBody>
          <a:bodyPr/>
          <a:lstStyle/>
          <a:p>
            <a:endParaRPr lang="en-US" dirty="0"/>
          </a:p>
        </p:txBody>
      </p:sp>
    </p:spTree>
    <p:extLst>
      <p:ext uri="{BB962C8B-B14F-4D97-AF65-F5344CB8AC3E}">
        <p14:creationId xmlns:p14="http://schemas.microsoft.com/office/powerpoint/2010/main" val="3698949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al wedg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 y="-3000"/>
            <a:ext cx="12191829" cy="6864000"/>
          </a:xfrm>
          <a:prstGeom prst="rect">
            <a:avLst/>
          </a:prstGeom>
        </p:spPr>
      </p:pic>
      <p:sp>
        <p:nvSpPr>
          <p:cNvPr id="11" name="Title 1"/>
          <p:cNvSpPr>
            <a:spLocks noGrp="1"/>
          </p:cNvSpPr>
          <p:nvPr>
            <p:ph type="title"/>
          </p:nvPr>
        </p:nvSpPr>
        <p:spPr>
          <a:xfrm>
            <a:off x="406400" y="177800"/>
            <a:ext cx="11176000" cy="1143000"/>
          </a:xfrm>
        </p:spPr>
        <p:txBody>
          <a:bodyPr/>
          <a:lstStyle/>
          <a:p>
            <a:r>
              <a:rPr lang="en-US"/>
              <a:t>Click to edit Master title style</a:t>
            </a:r>
          </a:p>
        </p:txBody>
      </p:sp>
      <p:sp>
        <p:nvSpPr>
          <p:cNvPr id="12" name="Content Placeholder 2"/>
          <p:cNvSpPr>
            <a:spLocks noGrp="1"/>
          </p:cNvSpPr>
          <p:nvPr>
            <p:ph idx="1"/>
          </p:nvPr>
        </p:nvSpPr>
        <p:spPr>
          <a:xfrm>
            <a:off x="406400" y="990601"/>
            <a:ext cx="11176000" cy="609600"/>
          </a:xfrm>
        </p:spPr>
        <p:txBody>
          <a:bodyPr/>
          <a:lstStyle/>
          <a:p>
            <a:pPr lvl="0"/>
            <a:r>
              <a:rPr lang="en-US" dirty="0"/>
              <a:t>Click to edit Master text styles</a:t>
            </a:r>
          </a:p>
        </p:txBody>
      </p:sp>
    </p:spTree>
    <p:extLst>
      <p:ext uri="{BB962C8B-B14F-4D97-AF65-F5344CB8AC3E}">
        <p14:creationId xmlns:p14="http://schemas.microsoft.com/office/powerpoint/2010/main" val="4023350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mputer ">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 y="-3000"/>
            <a:ext cx="12191827" cy="6863999"/>
          </a:xfrm>
          <a:prstGeom prst="rect">
            <a:avLst/>
          </a:prstGeom>
        </p:spPr>
      </p:pic>
      <p:pic>
        <p:nvPicPr>
          <p:cNvPr id="10" name="Picture 9"/>
          <p:cNvPicPr>
            <a:picLocks noChangeAspect="1"/>
          </p:cNvPicPr>
          <p:nvPr userDrawn="1"/>
        </p:nvPicPr>
        <p:blipFill>
          <a:blip r:embed="rId3"/>
          <a:stretch>
            <a:fillRect/>
          </a:stretch>
        </p:blipFill>
        <p:spPr>
          <a:xfrm>
            <a:off x="2032000" y="1531931"/>
            <a:ext cx="8128000" cy="4691924"/>
          </a:xfrm>
          <a:prstGeom prst="rect">
            <a:avLst/>
          </a:prstGeom>
        </p:spPr>
      </p:pic>
      <p:pic>
        <p:nvPicPr>
          <p:cNvPr id="11" name="Picture 10"/>
          <p:cNvPicPr>
            <a:picLocks noChangeAspect="1"/>
          </p:cNvPicPr>
          <p:nvPr userDrawn="1"/>
        </p:nvPicPr>
        <p:blipFill>
          <a:blip r:embed="rId4"/>
          <a:stretch>
            <a:fillRect/>
          </a:stretch>
        </p:blipFill>
        <p:spPr>
          <a:xfrm>
            <a:off x="5638800" y="5664200"/>
            <a:ext cx="914400" cy="228600"/>
          </a:xfrm>
          <a:prstGeom prst="rect">
            <a:avLst/>
          </a:prstGeom>
        </p:spPr>
      </p:pic>
      <p:sp>
        <p:nvSpPr>
          <p:cNvPr id="12" name="Picture Placeholder 4"/>
          <p:cNvSpPr>
            <a:spLocks noGrp="1"/>
          </p:cNvSpPr>
          <p:nvPr>
            <p:ph type="pic" sz="quarter" idx="10"/>
          </p:nvPr>
        </p:nvSpPr>
        <p:spPr>
          <a:xfrm>
            <a:off x="3120000" y="1866600"/>
            <a:ext cx="5952000" cy="3744000"/>
          </a:xfrm>
        </p:spPr>
        <p:txBody>
          <a:bodyPr/>
          <a:lstStyle/>
          <a:p>
            <a:endParaRPr lang="en-US"/>
          </a:p>
        </p:txBody>
      </p:sp>
      <p:sp>
        <p:nvSpPr>
          <p:cNvPr id="6" name="Title 1"/>
          <p:cNvSpPr>
            <a:spLocks noGrp="1"/>
          </p:cNvSpPr>
          <p:nvPr>
            <p:ph type="title"/>
          </p:nvPr>
        </p:nvSpPr>
        <p:spPr>
          <a:xfrm>
            <a:off x="406400" y="177800"/>
            <a:ext cx="11176000" cy="1143000"/>
          </a:xfrm>
        </p:spPr>
        <p:txBody>
          <a:bodyPr/>
          <a:lstStyle/>
          <a:p>
            <a:r>
              <a:rPr lang="en-US"/>
              <a:t>Click to edit Master title style</a:t>
            </a:r>
          </a:p>
        </p:txBody>
      </p:sp>
      <p:sp>
        <p:nvSpPr>
          <p:cNvPr id="7" name="Content Placeholder 2"/>
          <p:cNvSpPr>
            <a:spLocks noGrp="1"/>
          </p:cNvSpPr>
          <p:nvPr>
            <p:ph idx="1"/>
          </p:nvPr>
        </p:nvSpPr>
        <p:spPr>
          <a:xfrm>
            <a:off x="406400" y="990601"/>
            <a:ext cx="11176000" cy="609600"/>
          </a:xfrm>
        </p:spPr>
        <p:txBody>
          <a:bodyPr/>
          <a:lstStyle/>
          <a:p>
            <a:pPr lvl="0"/>
            <a:r>
              <a:rPr lang="en-US" dirty="0"/>
              <a:t>Click to edit Master text styles</a:t>
            </a:r>
          </a:p>
        </p:txBody>
      </p:sp>
    </p:spTree>
    <p:extLst>
      <p:ext uri="{BB962C8B-B14F-4D97-AF65-F5344CB8AC3E}">
        <p14:creationId xmlns:p14="http://schemas.microsoft.com/office/powerpoint/2010/main" val="593106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rey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 y="-3000"/>
            <a:ext cx="12191829" cy="6864000"/>
          </a:xfrm>
          <a:prstGeom prst="rect">
            <a:avLst/>
          </a:prstGeom>
        </p:spPr>
      </p:pic>
      <p:sp>
        <p:nvSpPr>
          <p:cNvPr id="7" name="TextBox 6"/>
          <p:cNvSpPr txBox="1"/>
          <p:nvPr userDrawn="1"/>
        </p:nvSpPr>
        <p:spPr>
          <a:xfrm>
            <a:off x="1923166" y="1635804"/>
            <a:ext cx="184731" cy="369332"/>
          </a:xfrm>
          <a:prstGeom prst="rect">
            <a:avLst/>
          </a:prstGeom>
          <a:noFill/>
        </p:spPr>
        <p:txBody>
          <a:bodyPr wrap="none" rtlCol="0">
            <a:spAutoFit/>
          </a:bodyPr>
          <a:lstStyle/>
          <a:p>
            <a:endParaRPr lang="en-US" sz="1800" dirty="0"/>
          </a:p>
        </p:txBody>
      </p:sp>
      <p:sp>
        <p:nvSpPr>
          <p:cNvPr id="8" name="TextBox 7"/>
          <p:cNvSpPr txBox="1"/>
          <p:nvPr userDrawn="1"/>
        </p:nvSpPr>
        <p:spPr>
          <a:xfrm>
            <a:off x="1492607" y="581141"/>
            <a:ext cx="184731" cy="369332"/>
          </a:xfrm>
          <a:prstGeom prst="rect">
            <a:avLst/>
          </a:prstGeom>
          <a:noFill/>
        </p:spPr>
        <p:txBody>
          <a:bodyPr wrap="none" rtlCol="0">
            <a:spAutoFit/>
          </a:bodyPr>
          <a:lstStyle/>
          <a:p>
            <a:endParaRPr lang="en-US" sz="1800" dirty="0"/>
          </a:p>
        </p:txBody>
      </p:sp>
      <p:sp>
        <p:nvSpPr>
          <p:cNvPr id="11" name="Title 1"/>
          <p:cNvSpPr>
            <a:spLocks noGrp="1"/>
          </p:cNvSpPr>
          <p:nvPr>
            <p:ph type="title"/>
          </p:nvPr>
        </p:nvSpPr>
        <p:spPr>
          <a:xfrm>
            <a:off x="406400" y="177800"/>
            <a:ext cx="11176000" cy="1143000"/>
          </a:xfrm>
        </p:spPr>
        <p:txBody>
          <a:bodyPr/>
          <a:lstStyle/>
          <a:p>
            <a:r>
              <a:rPr lang="en-US" dirty="0"/>
              <a:t>Click to edit Master title style</a:t>
            </a:r>
          </a:p>
        </p:txBody>
      </p:sp>
      <p:sp>
        <p:nvSpPr>
          <p:cNvPr id="12" name="Content Placeholder 2"/>
          <p:cNvSpPr>
            <a:spLocks noGrp="1"/>
          </p:cNvSpPr>
          <p:nvPr>
            <p:ph idx="1"/>
          </p:nvPr>
        </p:nvSpPr>
        <p:spPr>
          <a:xfrm>
            <a:off x="406400" y="990601"/>
            <a:ext cx="11176000" cy="609600"/>
          </a:xfrm>
        </p:spPr>
        <p:txBody>
          <a:bodyPr/>
          <a:lstStyle/>
          <a:p>
            <a:pPr lvl="0"/>
            <a:r>
              <a:rPr lang="en-US" dirty="0"/>
              <a:t>Click to edit Master text styles</a:t>
            </a:r>
          </a:p>
        </p:txBody>
      </p:sp>
    </p:spTree>
    <p:extLst>
      <p:ext uri="{BB962C8B-B14F-4D97-AF65-F5344CB8AC3E}">
        <p14:creationId xmlns:p14="http://schemas.microsoft.com/office/powerpoint/2010/main" val="2177606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C7182-CDE7-412F-A66D-ADB6B0404C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B42882-C972-4DDE-BD11-A610A4D886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8A8A9A-BEBD-459D-8FBF-46156F22E406}"/>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5" name="Footer Placeholder 4">
            <a:extLst>
              <a:ext uri="{FF2B5EF4-FFF2-40B4-BE49-F238E27FC236}">
                <a16:creationId xmlns:a16="http://schemas.microsoft.com/office/drawing/2014/main" id="{6A14D3B1-F13E-4AD7-BFC8-1A253E88B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CE6627-B2C5-468B-93B2-5DF87B9777FE}"/>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1533859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95454-4A49-4204-8ACF-F0EA49A2BF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5E5E46-076E-4BEF-A934-B3E4272B5A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979CF8-743C-4342-A52A-61B95A271AEE}"/>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5" name="Footer Placeholder 4">
            <a:extLst>
              <a:ext uri="{FF2B5EF4-FFF2-40B4-BE49-F238E27FC236}">
                <a16:creationId xmlns:a16="http://schemas.microsoft.com/office/drawing/2014/main" id="{8AA5C49E-B9B9-4C49-8AF3-68949C1EEF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046588-FCA9-45A9-895A-B42BF57D1DCD}"/>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2198014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CA8AB-930B-4325-9D61-5316DB14AB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22C2B6-EBDC-4A72-A572-26A49C9F8F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E67D6F-2D51-46E2-9169-FA94768BAE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07A130-A0C6-4D70-915D-44D4B9598766}"/>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6" name="Footer Placeholder 5">
            <a:extLst>
              <a:ext uri="{FF2B5EF4-FFF2-40B4-BE49-F238E27FC236}">
                <a16:creationId xmlns:a16="http://schemas.microsoft.com/office/drawing/2014/main" id="{904E960C-E6BE-402C-B4E7-38D1E2D851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330562-C406-466A-B0B1-F2AEC067CAD9}"/>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3854886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A161B-62F8-4575-8B1F-C891CDC7DE7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519C985-5A69-4E03-99D0-BC0C14BA30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7DC67CF-307B-4BD3-9D93-2FA0D1631A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CFC0C3-F215-430E-A957-F473E02446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8B2BF5-C1B6-4C7E-AFC5-6959573732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7EC1A1-0871-4372-BFC7-E5C510DCA085}"/>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8" name="Footer Placeholder 7">
            <a:extLst>
              <a:ext uri="{FF2B5EF4-FFF2-40B4-BE49-F238E27FC236}">
                <a16:creationId xmlns:a16="http://schemas.microsoft.com/office/drawing/2014/main" id="{2DC64BCC-CF58-4072-A8F2-A3EA82ED09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D6F0F7-CE0F-4243-87B5-F8841A6E379C}"/>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68439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B3479-34F8-4A48-9301-EDA85FD154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9F833E-70FF-4D1A-BC47-8E9A632F02A5}"/>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4" name="Footer Placeholder 3">
            <a:extLst>
              <a:ext uri="{FF2B5EF4-FFF2-40B4-BE49-F238E27FC236}">
                <a16:creationId xmlns:a16="http://schemas.microsoft.com/office/drawing/2014/main" id="{108EA08F-4B26-4CBD-B101-CF0382914F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E09B3DF-12EA-476A-99ED-21ADD244EC6E}"/>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47466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2E9F73-74F3-4F6E-8F83-4753A39BF9D3}"/>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3" name="Footer Placeholder 2">
            <a:extLst>
              <a:ext uri="{FF2B5EF4-FFF2-40B4-BE49-F238E27FC236}">
                <a16:creationId xmlns:a16="http://schemas.microsoft.com/office/drawing/2014/main" id="{7C23EB00-9B7F-4FA0-B53B-03C4A02B13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3ADED8-0E2D-4747-9C2B-CA448EC09BBB}"/>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2355297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ADF07-971F-4DF8-9246-9AF9273E76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47093A-4E34-4926-B0E7-C8A8DD36E5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ABEAD1C-47F4-47A4-B4A8-35E946F3DC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85CFFF-0CEF-4E82-8785-BC04FBA24FCF}"/>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6" name="Footer Placeholder 5">
            <a:extLst>
              <a:ext uri="{FF2B5EF4-FFF2-40B4-BE49-F238E27FC236}">
                <a16:creationId xmlns:a16="http://schemas.microsoft.com/office/drawing/2014/main" id="{EFED4894-CBAF-4510-9DF8-0C2C83D49A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5F6B27-7286-452A-839A-B725C6C56E16}"/>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39277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88E66-6E37-47A5-AEE0-2E452BE456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DA7B9A7-3D5D-4EA8-AA91-22B08732BA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778112-F888-4BEB-A822-1DD675E346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31FCA7-E6D0-49F8-AD21-7FC7575FA0C0}"/>
              </a:ext>
            </a:extLst>
          </p:cNvPr>
          <p:cNvSpPr>
            <a:spLocks noGrp="1"/>
          </p:cNvSpPr>
          <p:nvPr>
            <p:ph type="dt" sz="half" idx="10"/>
          </p:nvPr>
        </p:nvSpPr>
        <p:spPr/>
        <p:txBody>
          <a:bodyPr/>
          <a:lstStyle/>
          <a:p>
            <a:fld id="{B8A61919-CF59-452B-9C99-CA3B7115409D}" type="datetimeFigureOut">
              <a:rPr lang="en-US" smtClean="0"/>
              <a:t>7/20/2020</a:t>
            </a:fld>
            <a:endParaRPr lang="en-US"/>
          </a:p>
        </p:txBody>
      </p:sp>
      <p:sp>
        <p:nvSpPr>
          <p:cNvPr id="6" name="Footer Placeholder 5">
            <a:extLst>
              <a:ext uri="{FF2B5EF4-FFF2-40B4-BE49-F238E27FC236}">
                <a16:creationId xmlns:a16="http://schemas.microsoft.com/office/drawing/2014/main" id="{85EC87AE-9382-4761-B7A8-B5E2841DA1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C616BF-600B-4379-9906-08BA05F216D5}"/>
              </a:ext>
            </a:extLst>
          </p:cNvPr>
          <p:cNvSpPr>
            <a:spLocks noGrp="1"/>
          </p:cNvSpPr>
          <p:nvPr>
            <p:ph type="sldNum" sz="quarter" idx="12"/>
          </p:nvPr>
        </p:nvSpPr>
        <p:spPr/>
        <p:txBody>
          <a:bodyPr/>
          <a:lstStyle/>
          <a:p>
            <a:fld id="{3DF00929-4B17-4F24-BE24-152D066DCA0A}" type="slidenum">
              <a:rPr lang="en-US" smtClean="0"/>
              <a:t>‹#›</a:t>
            </a:fld>
            <a:endParaRPr lang="en-US"/>
          </a:p>
        </p:txBody>
      </p:sp>
    </p:spTree>
    <p:extLst>
      <p:ext uri="{BB962C8B-B14F-4D97-AF65-F5344CB8AC3E}">
        <p14:creationId xmlns:p14="http://schemas.microsoft.com/office/powerpoint/2010/main" val="1862466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EDF75D-F8E2-4659-8529-335B70B0F5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736870A-C431-449B-87CD-AFB6E46582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221ABA-A46F-4A71-A73A-46FA058272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A61919-CF59-452B-9C99-CA3B7115409D}" type="datetimeFigureOut">
              <a:rPr lang="en-US" smtClean="0"/>
              <a:t>7/20/2020</a:t>
            </a:fld>
            <a:endParaRPr lang="en-US"/>
          </a:p>
        </p:txBody>
      </p:sp>
      <p:sp>
        <p:nvSpPr>
          <p:cNvPr id="5" name="Footer Placeholder 4">
            <a:extLst>
              <a:ext uri="{FF2B5EF4-FFF2-40B4-BE49-F238E27FC236}">
                <a16:creationId xmlns:a16="http://schemas.microsoft.com/office/drawing/2014/main" id="{977D0B67-9C93-47BB-8932-8F4B3AC5F7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A58CE22-B02F-44C9-AD2F-47BB88FDBC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F00929-4B17-4F24-BE24-152D066DCA0A}" type="slidenum">
              <a:rPr lang="en-US" smtClean="0"/>
              <a:t>‹#›</a:t>
            </a:fld>
            <a:endParaRPr lang="en-US"/>
          </a:p>
        </p:txBody>
      </p:sp>
    </p:spTree>
    <p:extLst>
      <p:ext uri="{BB962C8B-B14F-4D97-AF65-F5344CB8AC3E}">
        <p14:creationId xmlns:p14="http://schemas.microsoft.com/office/powerpoint/2010/main" val="723678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jpeg"/><Relationship Id="rId7" Type="http://schemas.openxmlformats.org/officeDocument/2006/relationships/diagramColors" Target="../diagrams/colors1.xml"/><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8" Type="http://schemas.openxmlformats.org/officeDocument/2006/relationships/hyperlink" Target="mailto:Audra.Torres@virginpulse.com" TargetMode="External"/><Relationship Id="rId3" Type="http://schemas.openxmlformats.org/officeDocument/2006/relationships/image" Target="../media/image6.jpeg"/><Relationship Id="rId7" Type="http://schemas.openxmlformats.org/officeDocument/2006/relationships/hyperlink" Target="mailto:Luke.Staebell@virginpulse.com" TargetMode="External"/><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hyperlink" Target="mailto:Hannah.Dennis@virginpulse.com" TargetMode="External"/><Relationship Id="rId5" Type="http://schemas.openxmlformats.org/officeDocument/2006/relationships/hyperlink" Target="mailto:Colleen.Kravetz@virginpulse.com" TargetMode="External"/><Relationship Id="rId4" Type="http://schemas.openxmlformats.org/officeDocument/2006/relationships/hyperlink" Target="mailto:tclw@virginpulse.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hyperlink" Target="https://gcc01.safelinks.protection.outlook.com/?url=https%3A%2F%2Fjoin.virginpulse.com%2Fstateofohio&amp;data=02%7C01%7CERIC.HAGELY%40das.ohio.gov%7C35deab6a155f4a0cf8f908d81cf6a1b3%7C50f8fcc494d84f0784eb36ed57c7c8a2%7C0%7C0%7C637291193648726026&amp;sdata=brENt9IEEi%2FGzhnjIZ92RhZSUmFHOAPYhckTOkYmdWY%3D&amp;reserved=0" TargetMode="External"/><Relationship Id="rId5" Type="http://schemas.openxmlformats.org/officeDocument/2006/relationships/image" Target="../media/image12.png"/><Relationship Id="rId10" Type="http://schemas.openxmlformats.org/officeDocument/2006/relationships/image" Target="../media/image15.png"/><Relationship Id="rId4" Type="http://schemas.openxmlformats.org/officeDocument/2006/relationships/image" Target="../media/image11.jpe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6.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27AF68-AB75-4034-841C-203354242F20}"/>
              </a:ext>
            </a:extLst>
          </p:cNvPr>
          <p:cNvSpPr txBox="1"/>
          <p:nvPr/>
        </p:nvSpPr>
        <p:spPr>
          <a:xfrm>
            <a:off x="3756106" y="5495472"/>
            <a:ext cx="4670446" cy="800219"/>
          </a:xfrm>
          <a:prstGeom prst="rect">
            <a:avLst/>
          </a:prstGeom>
          <a:noFill/>
        </p:spPr>
        <p:txBody>
          <a:bodyPr wrap="none" rtlCol="0" anchor="t">
            <a:spAutoFit/>
          </a:bodyPr>
          <a:lstStyle/>
          <a:p>
            <a:pPr algn="ctr"/>
            <a:r>
              <a:rPr lang="en-US" sz="2800" dirty="0">
                <a:latin typeface="Tungsten Semibold"/>
              </a:rPr>
              <a:t>Screening Site Contact Training</a:t>
            </a:r>
            <a:endParaRPr lang="en-US" dirty="0"/>
          </a:p>
          <a:p>
            <a:endParaRPr lang="en-US" dirty="0"/>
          </a:p>
        </p:txBody>
      </p:sp>
      <p:pic>
        <p:nvPicPr>
          <p:cNvPr id="4" name="Picture 4" descr="A close up of a sign&#10;&#10;Description generated with very high confidence">
            <a:extLst>
              <a:ext uri="{FF2B5EF4-FFF2-40B4-BE49-F238E27FC236}">
                <a16:creationId xmlns:a16="http://schemas.microsoft.com/office/drawing/2014/main" id="{6E77B4AF-1C7A-40D6-8635-EC8B6A75E376}"/>
              </a:ext>
            </a:extLst>
          </p:cNvPr>
          <p:cNvPicPr>
            <a:picLocks noChangeAspect="1"/>
          </p:cNvPicPr>
          <p:nvPr/>
        </p:nvPicPr>
        <p:blipFill>
          <a:blip r:embed="rId3"/>
          <a:stretch>
            <a:fillRect/>
          </a:stretch>
        </p:blipFill>
        <p:spPr>
          <a:xfrm>
            <a:off x="2692400" y="852982"/>
            <a:ext cx="6598556" cy="4498892"/>
          </a:xfrm>
          <a:prstGeom prst="rect">
            <a:avLst/>
          </a:prstGeom>
        </p:spPr>
      </p:pic>
    </p:spTree>
    <p:extLst>
      <p:ext uri="{BB962C8B-B14F-4D97-AF65-F5344CB8AC3E}">
        <p14:creationId xmlns:p14="http://schemas.microsoft.com/office/powerpoint/2010/main" val="233954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06400" y="184485"/>
            <a:ext cx="11176000" cy="1143000"/>
          </a:xfrm>
        </p:spPr>
        <p:txBody>
          <a:bodyPr>
            <a:normAutofit/>
          </a:bodyPr>
          <a:lstStyle/>
          <a:p>
            <a:r>
              <a:rPr lang="en-US" dirty="0">
                <a:solidFill>
                  <a:srgbClr val="0B4F6C"/>
                </a:solidFill>
                <a:latin typeface="+mn-lt"/>
              </a:rPr>
              <a:t>Key Notes and Updates</a:t>
            </a:r>
          </a:p>
        </p:txBody>
      </p:sp>
      <p:sp>
        <p:nvSpPr>
          <p:cNvPr id="3" name="Content Placeholder 2"/>
          <p:cNvSpPr>
            <a:spLocks noGrp="1"/>
          </p:cNvSpPr>
          <p:nvPr>
            <p:ph idx="1"/>
          </p:nvPr>
        </p:nvSpPr>
        <p:spPr>
          <a:xfrm>
            <a:off x="406400" y="1327485"/>
            <a:ext cx="11176000" cy="609600"/>
          </a:xfrm>
        </p:spPr>
        <p:txBody>
          <a:bodyPr/>
          <a:lstStyle/>
          <a:p>
            <a:pPr marL="0" indent="0">
              <a:buNone/>
            </a:pPr>
            <a:endParaRPr lang="en-US" dirty="0">
              <a:latin typeface="Tungsten Book" pitchFamily="50" charset="0"/>
            </a:endParaRPr>
          </a:p>
          <a:p>
            <a:endParaRPr lang="en-US" dirty="0"/>
          </a:p>
        </p:txBody>
      </p:sp>
      <p:pic>
        <p:nvPicPr>
          <p:cNvPr id="2" name="Picture 4" descr="A close up of a sign&#10;&#10;Description generated with very high confidence">
            <a:extLst>
              <a:ext uri="{FF2B5EF4-FFF2-40B4-BE49-F238E27FC236}">
                <a16:creationId xmlns:a16="http://schemas.microsoft.com/office/drawing/2014/main" id="{8CBDFCC4-80A6-424C-99EF-4A7B78F500F2}"/>
              </a:ext>
            </a:extLst>
          </p:cNvPr>
          <p:cNvPicPr>
            <a:picLocks noChangeAspect="1"/>
          </p:cNvPicPr>
          <p:nvPr/>
        </p:nvPicPr>
        <p:blipFill>
          <a:blip r:embed="rId3"/>
          <a:stretch>
            <a:fillRect/>
          </a:stretch>
        </p:blipFill>
        <p:spPr>
          <a:xfrm>
            <a:off x="10796813" y="5836824"/>
            <a:ext cx="1155701" cy="779608"/>
          </a:xfrm>
          <a:prstGeom prst="rect">
            <a:avLst/>
          </a:prstGeom>
        </p:spPr>
      </p:pic>
      <p:sp>
        <p:nvSpPr>
          <p:cNvPr id="5" name="TextBox 4">
            <a:extLst>
              <a:ext uri="{FF2B5EF4-FFF2-40B4-BE49-F238E27FC236}">
                <a16:creationId xmlns:a16="http://schemas.microsoft.com/office/drawing/2014/main" id="{4EDD0025-6E16-45E5-BC6F-940D0B605EA1}"/>
              </a:ext>
            </a:extLst>
          </p:cNvPr>
          <p:cNvSpPr txBox="1"/>
          <p:nvPr/>
        </p:nvSpPr>
        <p:spPr>
          <a:xfrm>
            <a:off x="645120" y="1905000"/>
            <a:ext cx="10485523"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lvl="0" indent="-228600">
              <a:lnSpc>
                <a:spcPct val="90000"/>
              </a:lnSpc>
              <a:spcBef>
                <a:spcPts val="1000"/>
              </a:spcBef>
              <a:buFont typeface="Arial" panose="020B0604020202020204" pitchFamily="34" charset="0"/>
              <a:buChar char="•"/>
            </a:pPr>
            <a:r>
              <a:rPr lang="en-US" sz="2000" dirty="0">
                <a:solidFill>
                  <a:prstClr val="black"/>
                </a:solidFill>
              </a:rPr>
              <a:t>Events should be no longer than 4 hours at a time </a:t>
            </a:r>
          </a:p>
          <a:p>
            <a:pPr marL="685800" lvl="1" indent="-228600">
              <a:lnSpc>
                <a:spcPct val="90000"/>
              </a:lnSpc>
              <a:spcBef>
                <a:spcPts val="500"/>
              </a:spcBef>
              <a:buFont typeface="Arial" panose="020B0604020202020204" pitchFamily="34" charset="0"/>
              <a:buChar char="•"/>
            </a:pPr>
            <a:r>
              <a:rPr lang="en-US" sz="2000" dirty="0">
                <a:solidFill>
                  <a:prstClr val="black"/>
                </a:solidFill>
              </a:rPr>
              <a:t>This can be 2 sessions of shorter segments, no less than 3 hours each </a:t>
            </a:r>
          </a:p>
          <a:p>
            <a:pPr marL="228600" lvl="0" indent="-228600">
              <a:lnSpc>
                <a:spcPct val="90000"/>
              </a:lnSpc>
              <a:spcBef>
                <a:spcPts val="1000"/>
              </a:spcBef>
              <a:buFont typeface="Arial" panose="020B0604020202020204" pitchFamily="34" charset="0"/>
              <a:buChar char="•"/>
            </a:pPr>
            <a:r>
              <a:rPr lang="en-US" sz="2000" dirty="0">
                <a:solidFill>
                  <a:prstClr val="black"/>
                </a:solidFill>
              </a:rPr>
              <a:t>4 screenings per hour in the single station model</a:t>
            </a:r>
          </a:p>
          <a:p>
            <a:pPr marL="228600" lvl="0" indent="-228600">
              <a:lnSpc>
                <a:spcPct val="90000"/>
              </a:lnSpc>
              <a:spcBef>
                <a:spcPts val="1000"/>
              </a:spcBef>
              <a:buFont typeface="Arial" panose="020B0604020202020204" pitchFamily="34" charset="0"/>
              <a:buChar char="•"/>
            </a:pPr>
            <a:r>
              <a:rPr lang="en-US" sz="2000" dirty="0">
                <a:solidFill>
                  <a:prstClr val="black"/>
                </a:solidFill>
              </a:rPr>
              <a:t>Screening events can take place beginning on September 14 and run through December 31 (subject to change)</a:t>
            </a:r>
          </a:p>
          <a:p>
            <a:pPr marL="228600" lvl="0" indent="-228600">
              <a:lnSpc>
                <a:spcPct val="90000"/>
              </a:lnSpc>
              <a:spcBef>
                <a:spcPts val="1000"/>
              </a:spcBef>
              <a:buFont typeface="Arial" panose="020B0604020202020204" pitchFamily="34" charset="0"/>
              <a:buChar char="•"/>
            </a:pPr>
            <a:r>
              <a:rPr lang="en-US" sz="2000" dirty="0">
                <a:solidFill>
                  <a:prstClr val="black"/>
                </a:solidFill>
              </a:rPr>
              <a:t>Online scheduler launch on August 1</a:t>
            </a:r>
            <a:r>
              <a:rPr lang="en-US" sz="2000" baseline="30000" dirty="0">
                <a:solidFill>
                  <a:prstClr val="black"/>
                </a:solidFill>
              </a:rPr>
              <a:t>st</a:t>
            </a:r>
            <a:endParaRPr lang="en-US" sz="2000" dirty="0">
              <a:solidFill>
                <a:prstClr val="black"/>
              </a:solidFill>
            </a:endParaRPr>
          </a:p>
          <a:p>
            <a:pPr marL="228600" lvl="0" indent="-228600">
              <a:lnSpc>
                <a:spcPct val="90000"/>
              </a:lnSpc>
              <a:spcBef>
                <a:spcPts val="1000"/>
              </a:spcBef>
              <a:buFont typeface="Arial" panose="020B0604020202020204" pitchFamily="34" charset="0"/>
              <a:buChar char="•"/>
            </a:pPr>
            <a:r>
              <a:rPr lang="en-US" sz="2000" dirty="0">
                <a:solidFill>
                  <a:prstClr val="black"/>
                </a:solidFill>
              </a:rPr>
              <a:t>Events listed on the scheduler on August 1, need to be confirmed by June 26th </a:t>
            </a:r>
          </a:p>
          <a:p>
            <a:pPr marL="228600" lvl="0" indent="-228600">
              <a:lnSpc>
                <a:spcPct val="90000"/>
              </a:lnSpc>
              <a:spcBef>
                <a:spcPts val="1000"/>
              </a:spcBef>
              <a:buFont typeface="Arial" panose="020B0604020202020204" pitchFamily="34" charset="0"/>
              <a:buChar char="•"/>
            </a:pPr>
            <a:r>
              <a:rPr lang="en-US" sz="2000" dirty="0">
                <a:solidFill>
                  <a:prstClr val="black"/>
                </a:solidFill>
              </a:rPr>
              <a:t>Additional events can be added to the scheduler after Aug. 1 </a:t>
            </a:r>
          </a:p>
          <a:p>
            <a:pPr marL="228600" lvl="0" indent="-228600">
              <a:lnSpc>
                <a:spcPct val="90000"/>
              </a:lnSpc>
              <a:spcBef>
                <a:spcPts val="1000"/>
              </a:spcBef>
              <a:buFont typeface="Arial" panose="020B0604020202020204" pitchFamily="34" charset="0"/>
              <a:buChar char="•"/>
            </a:pPr>
            <a:r>
              <a:rPr lang="en-US" sz="2000" dirty="0">
                <a:solidFill>
                  <a:prstClr val="black"/>
                </a:solidFill>
              </a:rPr>
              <a:t>Please ensure to get clearance from your supervisors and facilities managers to make sure that you can hold an event</a:t>
            </a:r>
          </a:p>
          <a:p>
            <a:pPr marL="228600" lvl="0" indent="-228600">
              <a:lnSpc>
                <a:spcPct val="90000"/>
              </a:lnSpc>
              <a:spcBef>
                <a:spcPts val="1000"/>
              </a:spcBef>
              <a:buFont typeface="Arial" panose="020B0604020202020204" pitchFamily="34" charset="0"/>
              <a:buChar char="•"/>
            </a:pPr>
            <a:r>
              <a:rPr lang="en-US" sz="2000" dirty="0">
                <a:solidFill>
                  <a:prstClr val="black"/>
                </a:solidFill>
              </a:rPr>
              <a:t>Refrain from scheduling your events on Mondays or Fridays</a:t>
            </a:r>
            <a:endParaRPr lang="en-US" sz="2800" dirty="0">
              <a:solidFill>
                <a:prstClr val="black"/>
              </a:solidFill>
            </a:endParaRPr>
          </a:p>
          <a:p>
            <a:pPr marL="342900" indent="-342900">
              <a:buAutoNum type="arabicPeriod"/>
            </a:pPr>
            <a:endParaRPr lang="en-US" sz="2400" dirty="0">
              <a:cs typeface="Calibri"/>
            </a:endParaRPr>
          </a:p>
        </p:txBody>
      </p:sp>
      <p:sp>
        <p:nvSpPr>
          <p:cNvPr id="6" name="Text Placeholder 3">
            <a:extLst>
              <a:ext uri="{FF2B5EF4-FFF2-40B4-BE49-F238E27FC236}">
                <a16:creationId xmlns:a16="http://schemas.microsoft.com/office/drawing/2014/main" id="{310E197E-1116-40E1-A986-4CB86F3E0531}"/>
              </a:ext>
            </a:extLst>
          </p:cNvPr>
          <p:cNvSpPr txBox="1">
            <a:spLocks/>
          </p:cNvSpPr>
          <p:nvPr/>
        </p:nvSpPr>
        <p:spPr>
          <a:xfrm>
            <a:off x="1004048" y="1265238"/>
            <a:ext cx="4899447" cy="6397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00B050"/>
                </a:solidFill>
              </a:rPr>
              <a:t>Scheduling &amp; Event Parameters</a:t>
            </a:r>
          </a:p>
        </p:txBody>
      </p:sp>
    </p:spTree>
    <p:extLst>
      <p:ext uri="{BB962C8B-B14F-4D97-AF65-F5344CB8AC3E}">
        <p14:creationId xmlns:p14="http://schemas.microsoft.com/office/powerpoint/2010/main" val="3854979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a:solidFill>
                  <a:srgbClr val="0B4F6C"/>
                </a:solidFill>
                <a:latin typeface="+mn-lt"/>
              </a:rPr>
              <a:t>Key Notes and Updates</a:t>
            </a:r>
          </a:p>
        </p:txBody>
      </p:sp>
      <p:sp>
        <p:nvSpPr>
          <p:cNvPr id="3" name="Content Placeholder 2"/>
          <p:cNvSpPr>
            <a:spLocks noGrp="1"/>
          </p:cNvSpPr>
          <p:nvPr>
            <p:ph idx="1"/>
          </p:nvPr>
        </p:nvSpPr>
        <p:spPr/>
        <p:txBody>
          <a:bodyPr/>
          <a:lstStyle/>
          <a:p>
            <a:pPr marL="0" indent="0">
              <a:buNone/>
            </a:pPr>
            <a:endParaRPr lang="en-US" dirty="0">
              <a:latin typeface="Tungsten Book" pitchFamily="50" charset="0"/>
            </a:endParaRPr>
          </a:p>
          <a:p>
            <a:endParaRPr lang="en-US" dirty="0"/>
          </a:p>
        </p:txBody>
      </p:sp>
      <p:pic>
        <p:nvPicPr>
          <p:cNvPr id="2" name="Picture 4" descr="A close up of a sign&#10;&#10;Description generated with very high confidence">
            <a:extLst>
              <a:ext uri="{FF2B5EF4-FFF2-40B4-BE49-F238E27FC236}">
                <a16:creationId xmlns:a16="http://schemas.microsoft.com/office/drawing/2014/main" id="{8CBDFCC4-80A6-424C-99EF-4A7B78F500F2}"/>
              </a:ext>
            </a:extLst>
          </p:cNvPr>
          <p:cNvPicPr>
            <a:picLocks noChangeAspect="1"/>
          </p:cNvPicPr>
          <p:nvPr/>
        </p:nvPicPr>
        <p:blipFill>
          <a:blip r:embed="rId3"/>
          <a:stretch>
            <a:fillRect/>
          </a:stretch>
        </p:blipFill>
        <p:spPr>
          <a:xfrm>
            <a:off x="10796813" y="5836824"/>
            <a:ext cx="1155701" cy="779608"/>
          </a:xfrm>
          <a:prstGeom prst="rect">
            <a:avLst/>
          </a:prstGeom>
        </p:spPr>
      </p:pic>
      <p:sp>
        <p:nvSpPr>
          <p:cNvPr id="5" name="TextBox 4">
            <a:extLst>
              <a:ext uri="{FF2B5EF4-FFF2-40B4-BE49-F238E27FC236}">
                <a16:creationId xmlns:a16="http://schemas.microsoft.com/office/drawing/2014/main" id="{4EDD0025-6E16-45E5-BC6F-940D0B605EA1}"/>
              </a:ext>
            </a:extLst>
          </p:cNvPr>
          <p:cNvSpPr txBox="1"/>
          <p:nvPr/>
        </p:nvSpPr>
        <p:spPr>
          <a:xfrm>
            <a:off x="6946490" y="1905000"/>
            <a:ext cx="4184153" cy="45729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lvl="0" indent="-228600">
              <a:lnSpc>
                <a:spcPct val="120000"/>
              </a:lnSpc>
              <a:spcAft>
                <a:spcPts val="600"/>
              </a:spcAft>
              <a:buFont typeface="Arial" panose="020B0604020202020204" pitchFamily="34" charset="0"/>
              <a:buChar char="•"/>
            </a:pPr>
            <a:r>
              <a:rPr lang="en-US" sz="1500" dirty="0">
                <a:solidFill>
                  <a:prstClr val="black"/>
                </a:solidFill>
              </a:rPr>
              <a:t>Screening vendor</a:t>
            </a:r>
          </a:p>
          <a:p>
            <a:pPr marL="228600" lvl="0" indent="-228600">
              <a:lnSpc>
                <a:spcPct val="120000"/>
              </a:lnSpc>
              <a:spcAft>
                <a:spcPts val="600"/>
              </a:spcAft>
              <a:buFont typeface="Arial" panose="020B0604020202020204" pitchFamily="34" charset="0"/>
              <a:buChar char="•"/>
            </a:pPr>
            <a:r>
              <a:rPr lang="en-US" sz="1500" dirty="0">
                <a:solidFill>
                  <a:prstClr val="black"/>
                </a:solidFill>
              </a:rPr>
              <a:t>New online scheduler</a:t>
            </a:r>
          </a:p>
          <a:p>
            <a:pPr marL="228600" lvl="0" indent="-228600">
              <a:lnSpc>
                <a:spcPct val="120000"/>
              </a:lnSpc>
              <a:spcAft>
                <a:spcPts val="600"/>
              </a:spcAft>
              <a:buFont typeface="Arial" panose="020B0604020202020204" pitchFamily="34" charset="0"/>
              <a:buChar char="•"/>
            </a:pPr>
            <a:r>
              <a:rPr lang="en-US" sz="1500" dirty="0">
                <a:solidFill>
                  <a:prstClr val="black"/>
                </a:solidFill>
              </a:rPr>
              <a:t>Need for registration assistance if &lt;50 participants</a:t>
            </a:r>
          </a:p>
          <a:p>
            <a:pPr marL="228600" lvl="0" indent="-228600">
              <a:lnSpc>
                <a:spcPct val="120000"/>
              </a:lnSpc>
              <a:spcAft>
                <a:spcPts val="600"/>
              </a:spcAft>
              <a:buFont typeface="Arial" panose="020B0604020202020204" pitchFamily="34" charset="0"/>
              <a:buChar char="•"/>
            </a:pPr>
            <a:r>
              <a:rPr lang="en-US" sz="1500" dirty="0">
                <a:solidFill>
                  <a:prstClr val="black"/>
                </a:solidFill>
              </a:rPr>
              <a:t>EACH examiner can screen 1 appointment every 15 minutes </a:t>
            </a:r>
          </a:p>
          <a:p>
            <a:pPr marL="685800" lvl="1" indent="-228600">
              <a:lnSpc>
                <a:spcPct val="120000"/>
              </a:lnSpc>
              <a:spcAft>
                <a:spcPts val="600"/>
              </a:spcAft>
              <a:buFont typeface="Arial" panose="020B0604020202020204" pitchFamily="34" charset="0"/>
              <a:buChar char="•"/>
            </a:pPr>
            <a:r>
              <a:rPr lang="en-US" sz="1300" dirty="0">
                <a:solidFill>
                  <a:prstClr val="black"/>
                </a:solidFill>
              </a:rPr>
              <a:t>4 per hour</a:t>
            </a:r>
          </a:p>
          <a:p>
            <a:pPr marL="228600" lvl="0" indent="-228600">
              <a:lnSpc>
                <a:spcPct val="120000"/>
              </a:lnSpc>
              <a:spcAft>
                <a:spcPts val="600"/>
              </a:spcAft>
              <a:buFont typeface="Arial" panose="020B0604020202020204" pitchFamily="34" charset="0"/>
              <a:buChar char="•"/>
            </a:pPr>
            <a:r>
              <a:rPr lang="en-US" sz="1500" dirty="0">
                <a:solidFill>
                  <a:prstClr val="black"/>
                </a:solidFill>
              </a:rPr>
              <a:t>Screening events run from September 14 through December 31</a:t>
            </a:r>
          </a:p>
          <a:p>
            <a:pPr marL="228600" lvl="0" indent="-228600">
              <a:lnSpc>
                <a:spcPct val="120000"/>
              </a:lnSpc>
              <a:spcAft>
                <a:spcPts val="600"/>
              </a:spcAft>
              <a:buFont typeface="Arial" panose="020B0604020202020204" pitchFamily="34" charset="0"/>
              <a:buChar char="•"/>
            </a:pPr>
            <a:r>
              <a:rPr lang="en-US" sz="1500" dirty="0">
                <a:solidFill>
                  <a:prstClr val="black"/>
                </a:solidFill>
              </a:rPr>
              <a:t>Online scheduler launch on August 1st</a:t>
            </a:r>
          </a:p>
          <a:p>
            <a:pPr marL="228600" lvl="0" indent="-228600">
              <a:lnSpc>
                <a:spcPct val="120000"/>
              </a:lnSpc>
              <a:spcAft>
                <a:spcPts val="600"/>
              </a:spcAft>
              <a:buFont typeface="Arial" panose="020B0604020202020204" pitchFamily="34" charset="0"/>
              <a:buChar char="•"/>
            </a:pPr>
            <a:r>
              <a:rPr lang="en-US" sz="1500" dirty="0">
                <a:solidFill>
                  <a:prstClr val="black"/>
                </a:solidFill>
              </a:rPr>
              <a:t>Additional events can be added to the scheduler after August 1 </a:t>
            </a:r>
          </a:p>
          <a:p>
            <a:pPr marL="228600" lvl="0" indent="-228600">
              <a:lnSpc>
                <a:spcPct val="120000"/>
              </a:lnSpc>
              <a:spcAft>
                <a:spcPts val="600"/>
              </a:spcAft>
              <a:buFont typeface="Arial" panose="020B0604020202020204" pitchFamily="34" charset="0"/>
              <a:buChar char="•"/>
            </a:pPr>
            <a:r>
              <a:rPr lang="en-US" sz="1500" dirty="0" err="1">
                <a:solidFill>
                  <a:prstClr val="black"/>
                </a:solidFill>
              </a:rPr>
              <a:t>Covid</a:t>
            </a:r>
            <a:r>
              <a:rPr lang="en-US" sz="1500" dirty="0">
                <a:solidFill>
                  <a:prstClr val="black"/>
                </a:solidFill>
              </a:rPr>
              <a:t> parameters</a:t>
            </a:r>
          </a:p>
          <a:p>
            <a:pPr marL="685800" lvl="1" indent="-228600">
              <a:lnSpc>
                <a:spcPct val="120000"/>
              </a:lnSpc>
              <a:spcAft>
                <a:spcPts val="600"/>
              </a:spcAft>
              <a:buFont typeface="Arial" panose="020B0604020202020204" pitchFamily="34" charset="0"/>
              <a:buChar char="•"/>
            </a:pPr>
            <a:r>
              <a:rPr lang="en-US" sz="1300" dirty="0">
                <a:solidFill>
                  <a:prstClr val="black"/>
                </a:solidFill>
              </a:rPr>
              <a:t>Event space layout </a:t>
            </a:r>
          </a:p>
        </p:txBody>
      </p:sp>
      <p:sp>
        <p:nvSpPr>
          <p:cNvPr id="6" name="Text Placeholder 3">
            <a:extLst>
              <a:ext uri="{FF2B5EF4-FFF2-40B4-BE49-F238E27FC236}">
                <a16:creationId xmlns:a16="http://schemas.microsoft.com/office/drawing/2014/main" id="{310E197E-1116-40E1-A986-4CB86F3E0531}"/>
              </a:ext>
            </a:extLst>
          </p:cNvPr>
          <p:cNvSpPr txBox="1">
            <a:spLocks/>
          </p:cNvSpPr>
          <p:nvPr/>
        </p:nvSpPr>
        <p:spPr>
          <a:xfrm>
            <a:off x="1004048" y="1265238"/>
            <a:ext cx="10126595" cy="639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00B050"/>
                </a:solidFill>
              </a:rPr>
              <a:t>What’s The Same?					What’s Changing?</a:t>
            </a:r>
          </a:p>
          <a:p>
            <a:pPr marL="0" indent="0">
              <a:buNone/>
            </a:pPr>
            <a:endParaRPr lang="en-US" dirty="0">
              <a:solidFill>
                <a:srgbClr val="00B050"/>
              </a:solidFill>
            </a:endParaRPr>
          </a:p>
        </p:txBody>
      </p:sp>
      <p:sp>
        <p:nvSpPr>
          <p:cNvPr id="7" name="Content Placeholder 2">
            <a:extLst>
              <a:ext uri="{FF2B5EF4-FFF2-40B4-BE49-F238E27FC236}">
                <a16:creationId xmlns:a16="http://schemas.microsoft.com/office/drawing/2014/main" id="{F0B562C0-E28D-4F9F-B94C-0088AB48BBB1}"/>
              </a:ext>
            </a:extLst>
          </p:cNvPr>
          <p:cNvSpPr txBox="1">
            <a:spLocks/>
          </p:cNvSpPr>
          <p:nvPr/>
        </p:nvSpPr>
        <p:spPr>
          <a:xfrm>
            <a:off x="1004048" y="1868625"/>
            <a:ext cx="4634751" cy="4876800"/>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600"/>
              </a:spcAft>
            </a:pPr>
            <a:r>
              <a:rPr lang="en-US" dirty="0"/>
              <a:t>Your role!</a:t>
            </a:r>
          </a:p>
          <a:p>
            <a:pPr>
              <a:lnSpc>
                <a:spcPct val="120000"/>
              </a:lnSpc>
              <a:spcBef>
                <a:spcPts val="0"/>
              </a:spcBef>
              <a:spcAft>
                <a:spcPts val="600"/>
              </a:spcAft>
            </a:pPr>
            <a:r>
              <a:rPr lang="en-US" dirty="0"/>
              <a:t>Lockdown process</a:t>
            </a:r>
          </a:p>
          <a:p>
            <a:pPr lvl="1">
              <a:lnSpc>
                <a:spcPct val="120000"/>
              </a:lnSpc>
              <a:spcBef>
                <a:spcPts val="0"/>
              </a:spcBef>
              <a:spcAft>
                <a:spcPts val="600"/>
              </a:spcAft>
            </a:pPr>
            <a:r>
              <a:rPr lang="en-US" dirty="0"/>
              <a:t>10 </a:t>
            </a:r>
            <a:r>
              <a:rPr lang="en-US" b="1" u="sng" dirty="0"/>
              <a:t>business</a:t>
            </a:r>
            <a:r>
              <a:rPr lang="en-US" b="1" dirty="0"/>
              <a:t> days</a:t>
            </a:r>
            <a:r>
              <a:rPr lang="en-US" dirty="0"/>
              <a:t> prior to first day of event</a:t>
            </a:r>
          </a:p>
          <a:p>
            <a:pPr lvl="1">
              <a:lnSpc>
                <a:spcPct val="120000"/>
              </a:lnSpc>
              <a:spcBef>
                <a:spcPts val="0"/>
              </a:spcBef>
              <a:spcAft>
                <a:spcPts val="600"/>
              </a:spcAft>
            </a:pPr>
            <a:r>
              <a:rPr lang="en-US" dirty="0"/>
              <a:t>Last day to change number of apts. &amp; time</a:t>
            </a:r>
          </a:p>
          <a:p>
            <a:pPr>
              <a:lnSpc>
                <a:spcPct val="120000"/>
              </a:lnSpc>
              <a:spcBef>
                <a:spcPts val="0"/>
              </a:spcBef>
              <a:spcAft>
                <a:spcPts val="600"/>
              </a:spcAft>
            </a:pPr>
            <a:r>
              <a:rPr lang="en-US" dirty="0"/>
              <a:t>Continue the use of tablets </a:t>
            </a:r>
          </a:p>
          <a:p>
            <a:pPr lvl="1">
              <a:lnSpc>
                <a:spcPct val="120000"/>
              </a:lnSpc>
              <a:spcBef>
                <a:spcPts val="0"/>
              </a:spcBef>
              <a:spcAft>
                <a:spcPts val="600"/>
              </a:spcAft>
            </a:pPr>
            <a:r>
              <a:rPr lang="en-US" dirty="0"/>
              <a:t>Will bring </a:t>
            </a:r>
            <a:r>
              <a:rPr lang="en-US" dirty="0" err="1"/>
              <a:t>HotSpot</a:t>
            </a:r>
            <a:r>
              <a:rPr lang="en-US" dirty="0"/>
              <a:t> for </a:t>
            </a:r>
            <a:r>
              <a:rPr lang="en-US" dirty="0" err="1"/>
              <a:t>WiFi</a:t>
            </a:r>
            <a:endParaRPr lang="en-US" dirty="0"/>
          </a:p>
          <a:p>
            <a:pPr lvl="1">
              <a:lnSpc>
                <a:spcPct val="120000"/>
              </a:lnSpc>
              <a:spcBef>
                <a:spcPts val="0"/>
              </a:spcBef>
              <a:spcAft>
                <a:spcPts val="600"/>
              </a:spcAft>
            </a:pPr>
            <a:r>
              <a:rPr lang="en-US" dirty="0"/>
              <a:t>Not at Corrections – will use paper forms</a:t>
            </a:r>
          </a:p>
          <a:p>
            <a:pPr>
              <a:lnSpc>
                <a:spcPct val="120000"/>
              </a:lnSpc>
              <a:spcBef>
                <a:spcPts val="0"/>
              </a:spcBef>
              <a:spcAft>
                <a:spcPts val="600"/>
              </a:spcAft>
            </a:pPr>
            <a:r>
              <a:rPr lang="en-US" dirty="0"/>
              <a:t>All equipment (except for </a:t>
            </a:r>
            <a:r>
              <a:rPr lang="en-US" dirty="0" err="1"/>
              <a:t>Ipads</a:t>
            </a:r>
            <a:r>
              <a:rPr lang="en-US" dirty="0"/>
              <a:t>) will be shipped  </a:t>
            </a:r>
          </a:p>
          <a:p>
            <a:pPr lvl="1">
              <a:lnSpc>
                <a:spcPct val="120000"/>
              </a:lnSpc>
              <a:spcBef>
                <a:spcPts val="0"/>
              </a:spcBef>
              <a:spcAft>
                <a:spcPts val="600"/>
              </a:spcAft>
            </a:pPr>
            <a:r>
              <a:rPr lang="en-US" dirty="0"/>
              <a:t>Arriving 3 business days before; more if Corrections</a:t>
            </a:r>
          </a:p>
          <a:p>
            <a:pPr>
              <a:lnSpc>
                <a:spcPct val="120000"/>
              </a:lnSpc>
              <a:spcBef>
                <a:spcPts val="0"/>
              </a:spcBef>
              <a:spcAft>
                <a:spcPts val="600"/>
              </a:spcAft>
            </a:pPr>
            <a:r>
              <a:rPr lang="en-US" dirty="0"/>
              <a:t>NO Site Visit</a:t>
            </a:r>
          </a:p>
          <a:p>
            <a:pPr>
              <a:lnSpc>
                <a:spcPct val="120000"/>
              </a:lnSpc>
              <a:spcBef>
                <a:spcPts val="0"/>
              </a:spcBef>
              <a:spcAft>
                <a:spcPts val="600"/>
              </a:spcAft>
            </a:pPr>
            <a:r>
              <a:rPr lang="en-US" dirty="0"/>
              <a:t>1-station model </a:t>
            </a:r>
          </a:p>
          <a:p>
            <a:pPr>
              <a:lnSpc>
                <a:spcPct val="120000"/>
              </a:lnSpc>
              <a:spcBef>
                <a:spcPts val="0"/>
              </a:spcBef>
              <a:spcAft>
                <a:spcPts val="600"/>
              </a:spcAft>
            </a:pPr>
            <a:r>
              <a:rPr lang="en-US" dirty="0"/>
              <a:t>Incentive for participation </a:t>
            </a:r>
          </a:p>
          <a:p>
            <a:pPr>
              <a:lnSpc>
                <a:spcPct val="120000"/>
              </a:lnSpc>
              <a:spcBef>
                <a:spcPts val="0"/>
              </a:spcBef>
              <a:spcAft>
                <a:spcPts val="600"/>
              </a:spcAft>
            </a:pPr>
            <a:r>
              <a:rPr lang="en-US" dirty="0"/>
              <a:t>Walk-in process</a:t>
            </a:r>
          </a:p>
          <a:p>
            <a:pPr>
              <a:lnSpc>
                <a:spcPct val="120000"/>
              </a:lnSpc>
              <a:spcBef>
                <a:spcPts val="0"/>
              </a:spcBef>
              <a:spcAft>
                <a:spcPts val="600"/>
              </a:spcAft>
            </a:pPr>
            <a:r>
              <a:rPr lang="en-US" dirty="0"/>
              <a:t>Last day to register </a:t>
            </a:r>
          </a:p>
          <a:p>
            <a:pPr lvl="1">
              <a:lnSpc>
                <a:spcPct val="120000"/>
              </a:lnSpc>
              <a:spcBef>
                <a:spcPts val="0"/>
              </a:spcBef>
              <a:spcAft>
                <a:spcPts val="600"/>
              </a:spcAft>
            </a:pPr>
            <a:r>
              <a:rPr lang="en-US" dirty="0"/>
              <a:t>24 hours before event</a:t>
            </a:r>
          </a:p>
          <a:p>
            <a:pPr lvl="1">
              <a:lnSpc>
                <a:spcPct val="120000"/>
              </a:lnSpc>
              <a:spcBef>
                <a:spcPts val="0"/>
              </a:spcBef>
              <a:spcAft>
                <a:spcPts val="600"/>
              </a:spcAft>
            </a:pPr>
            <a:r>
              <a:rPr lang="en-US" dirty="0"/>
              <a:t>Corrections: Stays at 10-business days</a:t>
            </a:r>
          </a:p>
          <a:p>
            <a:pPr>
              <a:lnSpc>
                <a:spcPct val="120000"/>
              </a:lnSpc>
              <a:spcBef>
                <a:spcPts val="0"/>
              </a:spcBef>
              <a:spcAft>
                <a:spcPts val="600"/>
              </a:spcAft>
            </a:pPr>
            <a:endParaRPr lang="en-US" dirty="0"/>
          </a:p>
        </p:txBody>
      </p:sp>
      <p:cxnSp>
        <p:nvCxnSpPr>
          <p:cNvPr id="8" name="Straight Connector 7">
            <a:extLst>
              <a:ext uri="{FF2B5EF4-FFF2-40B4-BE49-F238E27FC236}">
                <a16:creationId xmlns:a16="http://schemas.microsoft.com/office/drawing/2014/main" id="{BC3ED2C5-95FA-40FE-A1C4-F85D6830E69D}"/>
              </a:ext>
            </a:extLst>
          </p:cNvPr>
          <p:cNvCxnSpPr>
            <a:cxnSpLocks/>
          </p:cNvCxnSpPr>
          <p:nvPr/>
        </p:nvCxnSpPr>
        <p:spPr>
          <a:xfrm>
            <a:off x="5894439" y="1600201"/>
            <a:ext cx="0" cy="4953000"/>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262367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2"/>
          <p:cNvSpPr>
            <a:spLocks noGrp="1"/>
          </p:cNvSpPr>
          <p:nvPr>
            <p:ph type="title"/>
          </p:nvPr>
        </p:nvSpPr>
        <p:spPr/>
        <p:txBody>
          <a:bodyPr>
            <a:normAutofit/>
          </a:bodyPr>
          <a:lstStyle/>
          <a:p>
            <a:r>
              <a:rPr lang="en-US" dirty="0">
                <a:solidFill>
                  <a:srgbClr val="0B4F6C"/>
                </a:solidFill>
                <a:latin typeface="Tungsten Semibold"/>
              </a:rPr>
              <a:t>Events Calendar</a:t>
            </a:r>
          </a:p>
        </p:txBody>
      </p:sp>
      <p:sp>
        <p:nvSpPr>
          <p:cNvPr id="4" name="Content Placeholder 3"/>
          <p:cNvSpPr>
            <a:spLocks noGrp="1"/>
          </p:cNvSpPr>
          <p:nvPr>
            <p:ph idx="1"/>
          </p:nvPr>
        </p:nvSpPr>
        <p:spPr/>
        <p:txBody>
          <a:bodyPr/>
          <a:lstStyle/>
          <a:p>
            <a:r>
              <a:rPr lang="en-US" dirty="0">
                <a:latin typeface="Tungsten Book" pitchFamily="50" charset="0"/>
              </a:rPr>
              <a:t>Keep track of all the great things happening in Ohio</a:t>
            </a:r>
          </a:p>
        </p:txBody>
      </p:sp>
      <p:pic>
        <p:nvPicPr>
          <p:cNvPr id="35" name="Picture 34"/>
          <p:cNvPicPr>
            <a:picLocks noChangeAspect="1"/>
          </p:cNvPicPr>
          <p:nvPr/>
        </p:nvPicPr>
        <p:blipFill>
          <a:blip r:embed="rId3"/>
          <a:stretch>
            <a:fillRect/>
          </a:stretch>
        </p:blipFill>
        <p:spPr>
          <a:xfrm>
            <a:off x="5715000" y="5657441"/>
            <a:ext cx="685800" cy="228600"/>
          </a:xfrm>
          <a:prstGeom prst="rect">
            <a:avLst/>
          </a:prstGeom>
        </p:spPr>
      </p:pic>
      <p:pic>
        <p:nvPicPr>
          <p:cNvPr id="12" name="Picture Placeholder 11"/>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tretch>
            <a:fillRect/>
          </a:stretch>
        </p:blipFill>
        <p:spPr>
          <a:xfrm>
            <a:off x="3085752" y="1758241"/>
            <a:ext cx="6020493" cy="3899200"/>
          </a:xfrm>
          <a:prstGeom prst="rect">
            <a:avLst/>
          </a:prstGeom>
        </p:spPr>
      </p:pic>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backgroundMark x1="59756" y1="79167" x2="59756" y2="79167"/>
                      </a14:backgroundRemoval>
                    </a14:imgEffect>
                  </a14:imgLayer>
                </a14:imgProps>
              </a:ext>
              <a:ext uri="{28A0092B-C50C-407E-A947-70E740481C1C}">
                <a14:useLocalDpi xmlns:a14="http://schemas.microsoft.com/office/drawing/2010/main" val="0"/>
              </a:ext>
            </a:extLst>
          </a:blip>
          <a:stretch>
            <a:fillRect/>
          </a:stretch>
        </p:blipFill>
        <p:spPr>
          <a:xfrm>
            <a:off x="11379200" y="123501"/>
            <a:ext cx="694267" cy="609600"/>
          </a:xfrm>
          <a:prstGeom prst="rect">
            <a:avLst/>
          </a:prstGeom>
        </p:spPr>
      </p:pic>
      <p:pic>
        <p:nvPicPr>
          <p:cNvPr id="8" name="Picture 7">
            <a:extLst>
              <a:ext uri="{FF2B5EF4-FFF2-40B4-BE49-F238E27FC236}">
                <a16:creationId xmlns:a16="http://schemas.microsoft.com/office/drawing/2014/main" id="{86F6707E-E844-405C-A256-249A2537ABBD}"/>
              </a:ext>
            </a:extLst>
          </p:cNvPr>
          <p:cNvPicPr/>
          <p:nvPr/>
        </p:nvPicPr>
        <p:blipFill rotWithShape="1">
          <a:blip r:embed="rId7"/>
          <a:srcRect l="3205" t="6213" r="2724" b="83982"/>
          <a:stretch/>
        </p:blipFill>
        <p:spPr bwMode="auto">
          <a:xfrm>
            <a:off x="3095558" y="1758241"/>
            <a:ext cx="5924684" cy="50207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5459D628-7C42-4467-B4C0-D16F5D7C5B6C}"/>
              </a:ext>
            </a:extLst>
          </p:cNvPr>
          <p:cNvPicPr/>
          <p:nvPr/>
        </p:nvPicPr>
        <p:blipFill rotWithShape="1">
          <a:blip r:embed="rId7"/>
          <a:srcRect l="38462" t="29883" r="40384" b="61242"/>
          <a:stretch/>
        </p:blipFill>
        <p:spPr bwMode="auto">
          <a:xfrm>
            <a:off x="5467348" y="2733612"/>
            <a:ext cx="1257300" cy="285750"/>
          </a:xfrm>
          <a:prstGeom prst="rect">
            <a:avLst/>
          </a:prstGeom>
          <a:ln>
            <a:noFill/>
          </a:ln>
          <a:extLst>
            <a:ext uri="{53640926-AAD7-44D8-BBD7-CCE9431645EC}">
              <a14:shadowObscured xmlns:a14="http://schemas.microsoft.com/office/drawing/2010/main"/>
            </a:ext>
          </a:extLst>
        </p:spPr>
      </p:pic>
      <p:pic>
        <p:nvPicPr>
          <p:cNvPr id="2" name="Picture 4" descr="A close up of a sign&#10;&#10;Description generated with very high confidence">
            <a:extLst>
              <a:ext uri="{FF2B5EF4-FFF2-40B4-BE49-F238E27FC236}">
                <a16:creationId xmlns:a16="http://schemas.microsoft.com/office/drawing/2014/main" id="{4C0F9149-6175-4848-BC81-390256BDC732}"/>
              </a:ext>
            </a:extLst>
          </p:cNvPr>
          <p:cNvPicPr>
            <a:picLocks noChangeAspect="1"/>
          </p:cNvPicPr>
          <p:nvPr/>
        </p:nvPicPr>
        <p:blipFill>
          <a:blip r:embed="rId8"/>
          <a:stretch>
            <a:fillRect/>
          </a:stretch>
        </p:blipFill>
        <p:spPr>
          <a:xfrm>
            <a:off x="10796813" y="5836824"/>
            <a:ext cx="1155701" cy="779608"/>
          </a:xfrm>
          <a:prstGeom prst="rect">
            <a:avLst/>
          </a:prstGeom>
        </p:spPr>
      </p:pic>
    </p:spTree>
    <p:extLst>
      <p:ext uri="{BB962C8B-B14F-4D97-AF65-F5344CB8AC3E}">
        <p14:creationId xmlns:p14="http://schemas.microsoft.com/office/powerpoint/2010/main" val="2257264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4F6C"/>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t="15413"/>
          <a:stretch/>
        </p:blipFill>
        <p:spPr>
          <a:xfrm>
            <a:off x="20" y="10"/>
            <a:ext cx="12191980" cy="6857990"/>
          </a:xfrm>
          <a:prstGeom prst="rect">
            <a:avLst/>
          </a:prstGeom>
          <a:solidFill>
            <a:srgbClr val="0B4F6C"/>
          </a:solidFill>
        </p:spPr>
      </p:pic>
      <p:sp>
        <p:nvSpPr>
          <p:cNvPr id="22"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17" name="Title 9"/>
          <p:cNvSpPr txBox="1">
            <a:spLocks/>
          </p:cNvSpPr>
          <p:nvPr/>
        </p:nvSpPr>
        <p:spPr>
          <a:xfrm>
            <a:off x="8022021" y="3231931"/>
            <a:ext cx="3852041" cy="1752441"/>
          </a:xfrm>
          <a:prstGeom prst="rect">
            <a:avLst/>
          </a:prstGeom>
        </p:spPr>
        <p:txBody>
          <a:bodyPr vert="horz" lIns="91440" tIns="45720" rIns="91440" bIns="45720" rtlCol="0" anchor="b">
            <a:normAutofit/>
          </a:bodyPr>
          <a:lstStyle>
            <a:lvl1pPr algn="l" defTabSz="685800" rtl="0" eaLnBrk="1" latinLnBrk="0" hangingPunct="1">
              <a:spcBef>
                <a:spcPct val="0"/>
              </a:spcBef>
              <a:buNone/>
              <a:defRPr sz="3600" b="1" i="0" kern="1200">
                <a:solidFill>
                  <a:schemeClr val="accent6"/>
                </a:solidFill>
                <a:latin typeface="Tungsten Semibold" charset="0"/>
                <a:ea typeface="Tungsten Semibold" charset="0"/>
                <a:cs typeface="Tungsten Semibold" charset="0"/>
              </a:defRPr>
            </a:lvl1pPr>
          </a:lstStyle>
          <a:p>
            <a:pPr algn="ctr" defTabSz="914400">
              <a:lnSpc>
                <a:spcPct val="90000"/>
              </a:lnSpc>
              <a:spcAft>
                <a:spcPts val="600"/>
              </a:spcAft>
            </a:pPr>
            <a:r>
              <a:rPr lang="en-US" sz="6000" dirty="0">
                <a:solidFill>
                  <a:schemeClr val="tx1"/>
                </a:solidFill>
                <a:latin typeface="+mj-lt"/>
                <a:ea typeface="+mj-ea"/>
                <a:cs typeface="+mj-cs"/>
              </a:rPr>
              <a:t>What’s Next?</a:t>
            </a:r>
          </a:p>
        </p:txBody>
      </p:sp>
      <p:cxnSp>
        <p:nvCxnSpPr>
          <p:cNvPr id="24" name="Straight Connector 23">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15" name="Title 1"/>
          <p:cNvSpPr txBox="1">
            <a:spLocks/>
          </p:cNvSpPr>
          <p:nvPr/>
        </p:nvSpPr>
        <p:spPr>
          <a:xfrm>
            <a:off x="11283940" y="255647"/>
            <a:ext cx="602793" cy="381271"/>
          </a:xfrm>
          <a:prstGeom prst="rect">
            <a:avLst/>
          </a:prstGeom>
        </p:spPr>
        <p:txBody>
          <a:bodyPr vert="horz" lIns="121920" tIns="60960" rIns="121920" bIns="60960" rtlCol="0" anchor="ctr">
            <a:normAutofit fontScale="85000" lnSpcReduction="20000"/>
          </a:bodyPr>
          <a:lstStyle>
            <a:lvl1pPr algn="l" defTabSz="685800" rtl="0" eaLnBrk="1" latinLnBrk="0" hangingPunct="1">
              <a:spcBef>
                <a:spcPct val="0"/>
              </a:spcBef>
              <a:buNone/>
              <a:defRPr sz="3600" b="1" i="0" kern="1200">
                <a:solidFill>
                  <a:schemeClr val="accent6"/>
                </a:solidFill>
                <a:latin typeface="Tungsten Semibold" charset="0"/>
                <a:ea typeface="Tungsten Semibold" charset="0"/>
                <a:cs typeface="Tungsten Semibold" charset="0"/>
              </a:defRPr>
            </a:lvl1pPr>
          </a:lstStyle>
          <a:p>
            <a:pPr algn="ctr"/>
            <a:endParaRPr lang="en-US" sz="2400" b="0" dirty="0">
              <a:solidFill>
                <a:srgbClr val="008EA8"/>
              </a:solidFill>
              <a:latin typeface="Tungsten Book" pitchFamily="50" charset="0"/>
            </a:endParaRPr>
          </a:p>
        </p:txBody>
      </p:sp>
    </p:spTree>
    <p:extLst>
      <p:ext uri="{BB962C8B-B14F-4D97-AF65-F5344CB8AC3E}">
        <p14:creationId xmlns:p14="http://schemas.microsoft.com/office/powerpoint/2010/main" val="1923380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a:solidFill>
                  <a:srgbClr val="0B4F6C"/>
                </a:solidFill>
                <a:latin typeface="Tungsten Semibold"/>
              </a:rPr>
              <a:t>Next Steps</a:t>
            </a:r>
            <a:endParaRPr lang="en-US" dirty="0">
              <a:solidFill>
                <a:srgbClr val="0B4F6C"/>
              </a:solidFill>
              <a:latin typeface="Tungsten Semibold" pitchFamily="50" charset="0"/>
            </a:endParaRPr>
          </a:p>
        </p:txBody>
      </p:sp>
      <p:sp>
        <p:nvSpPr>
          <p:cNvPr id="3" name="Content Placeholder 2"/>
          <p:cNvSpPr>
            <a:spLocks noGrp="1"/>
          </p:cNvSpPr>
          <p:nvPr>
            <p:ph idx="1"/>
          </p:nvPr>
        </p:nvSpPr>
        <p:spPr/>
        <p:txBody>
          <a:bodyPr/>
          <a:lstStyle/>
          <a:p>
            <a:pPr marL="0" indent="0">
              <a:buNone/>
            </a:pPr>
            <a:endParaRPr lang="en-US" dirty="0">
              <a:latin typeface="Tungsten Book" pitchFamily="50" charset="0"/>
            </a:endParaRPr>
          </a:p>
          <a:p>
            <a:endParaRPr lang="en-US" dirty="0"/>
          </a:p>
        </p:txBody>
      </p:sp>
      <p:pic>
        <p:nvPicPr>
          <p:cNvPr id="2" name="Picture 4" descr="A close up of a sign&#10;&#10;Description generated with very high confidence">
            <a:extLst>
              <a:ext uri="{FF2B5EF4-FFF2-40B4-BE49-F238E27FC236}">
                <a16:creationId xmlns:a16="http://schemas.microsoft.com/office/drawing/2014/main" id="{8CBDFCC4-80A6-424C-99EF-4A7B78F500F2}"/>
              </a:ext>
            </a:extLst>
          </p:cNvPr>
          <p:cNvPicPr>
            <a:picLocks noChangeAspect="1"/>
          </p:cNvPicPr>
          <p:nvPr/>
        </p:nvPicPr>
        <p:blipFill>
          <a:blip r:embed="rId3"/>
          <a:stretch>
            <a:fillRect/>
          </a:stretch>
        </p:blipFill>
        <p:spPr>
          <a:xfrm>
            <a:off x="10796813" y="5836824"/>
            <a:ext cx="1155701" cy="779608"/>
          </a:xfrm>
          <a:prstGeom prst="rect">
            <a:avLst/>
          </a:prstGeom>
        </p:spPr>
      </p:pic>
      <p:sp>
        <p:nvSpPr>
          <p:cNvPr id="5" name="TextBox 4">
            <a:extLst>
              <a:ext uri="{FF2B5EF4-FFF2-40B4-BE49-F238E27FC236}">
                <a16:creationId xmlns:a16="http://schemas.microsoft.com/office/drawing/2014/main" id="{4EDD0025-6E16-45E5-BC6F-940D0B605EA1}"/>
              </a:ext>
            </a:extLst>
          </p:cNvPr>
          <p:cNvSpPr txBox="1"/>
          <p:nvPr/>
        </p:nvSpPr>
        <p:spPr>
          <a:xfrm>
            <a:off x="609600" y="1305561"/>
            <a:ext cx="10485523"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US" sz="2000" dirty="0">
                <a:cs typeface="Calibri"/>
              </a:rPr>
              <a:t>Promote and educate your coworkers on the biometric options!</a:t>
            </a:r>
          </a:p>
          <a:p>
            <a:pPr marL="342900" indent="-342900">
              <a:buAutoNum type="arabicPeriod"/>
            </a:pPr>
            <a:endParaRPr lang="en-US" sz="2000" dirty="0">
              <a:cs typeface="Calibri"/>
            </a:endParaRPr>
          </a:p>
          <a:p>
            <a:pPr marL="342900" indent="-342900">
              <a:buAutoNum type="arabicPeriod"/>
            </a:pPr>
            <a:r>
              <a:rPr lang="en-US" sz="2000" dirty="0">
                <a:cs typeface="Calibri"/>
              </a:rPr>
              <a:t>Live overview webinar:</a:t>
            </a:r>
          </a:p>
          <a:p>
            <a:pPr marL="800100" lvl="1" indent="-342900">
              <a:buFont typeface="Arial" panose="020B0604020202020204" pitchFamily="34" charset="0"/>
              <a:buChar char="•"/>
            </a:pPr>
            <a:r>
              <a:rPr lang="en-US" sz="2000" dirty="0">
                <a:cs typeface="Calibri"/>
              </a:rPr>
              <a:t>July 23: Webinar at 11am (TCLW Overview)</a:t>
            </a:r>
          </a:p>
          <a:p>
            <a:pPr marL="800100" lvl="1" indent="-342900">
              <a:buFont typeface="Arial" panose="020B0604020202020204" pitchFamily="34" charset="0"/>
              <a:buChar char="•"/>
            </a:pPr>
            <a:r>
              <a:rPr lang="en-US" sz="2000" dirty="0">
                <a:cs typeface="Calibri"/>
              </a:rPr>
              <a:t>July 30: Webinar at 1pm (TCLW Overview)</a:t>
            </a:r>
          </a:p>
          <a:p>
            <a:pPr marL="1257300" lvl="2" indent="-342900">
              <a:buFont typeface="Arial" panose="020B0604020202020204" pitchFamily="34" charset="0"/>
              <a:buChar char="•"/>
            </a:pPr>
            <a:r>
              <a:rPr lang="en-US" sz="2000" dirty="0"/>
              <a:t>das.ohio.gov/wellness – Webinars tab</a:t>
            </a:r>
            <a:endParaRPr lang="en-US" sz="2000" dirty="0">
              <a:cs typeface="Calibri"/>
            </a:endParaRPr>
          </a:p>
          <a:p>
            <a:pPr marL="800100" lvl="1" indent="-342900">
              <a:buFont typeface="Arial" panose="020B0604020202020204" pitchFamily="34" charset="0"/>
              <a:buChar char="•"/>
            </a:pPr>
            <a:endParaRPr lang="en-US" sz="2000" dirty="0">
              <a:cs typeface="Calibri"/>
            </a:endParaRPr>
          </a:p>
          <a:p>
            <a:pPr marL="457200" indent="-457200">
              <a:buFont typeface="+mj-lt"/>
              <a:buAutoNum type="arabicPeriod"/>
            </a:pPr>
            <a:r>
              <a:rPr lang="en-US" sz="2000" dirty="0">
                <a:cs typeface="Calibri"/>
              </a:rPr>
              <a:t>Live, statewide wellness webinars every month. Third Wednesday of the month at 12pm</a:t>
            </a:r>
          </a:p>
          <a:p>
            <a:pPr marL="914400" lvl="1" indent="-457200">
              <a:buFont typeface="Arial" panose="020B0604020202020204" pitchFamily="34" charset="0"/>
              <a:buChar char="•"/>
            </a:pPr>
            <a:r>
              <a:rPr lang="en-US" sz="2000" dirty="0"/>
              <a:t>das.ohio.gov/wellness – Webinars tab</a:t>
            </a:r>
            <a:endParaRPr lang="en-US" sz="2000" dirty="0">
              <a:cs typeface="Calibri"/>
            </a:endParaRPr>
          </a:p>
          <a:p>
            <a:pPr marL="342900" indent="-342900">
              <a:buAutoNum type="arabicPeriod"/>
            </a:pPr>
            <a:endParaRPr lang="en-US" sz="2000" dirty="0">
              <a:cs typeface="Calibri"/>
            </a:endParaRPr>
          </a:p>
          <a:p>
            <a:pPr marL="342900" indent="-342900">
              <a:buAutoNum type="arabicPeriod"/>
            </a:pPr>
            <a:r>
              <a:rPr lang="en-US" sz="2000" dirty="0">
                <a:cs typeface="Calibri"/>
              </a:rPr>
              <a:t>Check the TCLW site for program materials</a:t>
            </a:r>
          </a:p>
          <a:p>
            <a:pPr marL="800100" lvl="1" indent="-342900">
              <a:buFont typeface="Arial" panose="020B0604020202020204" pitchFamily="34" charset="0"/>
              <a:buChar char="•"/>
            </a:pPr>
            <a:r>
              <a:rPr lang="en-US" sz="2000" dirty="0"/>
              <a:t>das.ohio.gov/wellness – Program Guide tab and/or Resources tab</a:t>
            </a:r>
            <a:endParaRPr lang="en-US" sz="2000" dirty="0">
              <a:cs typeface="Calibri"/>
            </a:endParaRPr>
          </a:p>
          <a:p>
            <a:pPr marL="342900" indent="-342900">
              <a:buAutoNum type="arabicPeriod"/>
            </a:pPr>
            <a:endParaRPr lang="en-US" sz="2000" dirty="0">
              <a:cs typeface="Calibri"/>
            </a:endParaRPr>
          </a:p>
          <a:p>
            <a:pPr marL="342900" indent="-342900">
              <a:buAutoNum type="arabicPeriod"/>
            </a:pPr>
            <a:r>
              <a:rPr lang="en-US" sz="2000" dirty="0">
                <a:cs typeface="Calibri"/>
              </a:rPr>
              <a:t>Work with Audra, Luke, Colleen, or Hannah to coordinate and promote your onsite biometric screening event (if applicable)</a:t>
            </a:r>
          </a:p>
          <a:p>
            <a:pPr marL="342900" indent="-342900">
              <a:buAutoNum type="arabicPeriod"/>
            </a:pPr>
            <a:endParaRPr lang="en-US" sz="2400" dirty="0">
              <a:cs typeface="Calibri"/>
            </a:endParaRPr>
          </a:p>
        </p:txBody>
      </p:sp>
    </p:spTree>
    <p:extLst>
      <p:ext uri="{BB962C8B-B14F-4D97-AF65-F5344CB8AC3E}">
        <p14:creationId xmlns:p14="http://schemas.microsoft.com/office/powerpoint/2010/main" val="1541497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a:latin typeface="Tungsten Book" pitchFamily="50" charset="0"/>
            </a:endParaRPr>
          </a:p>
          <a:p>
            <a:endParaRPr lang="en-US" dirty="0"/>
          </a:p>
        </p:txBody>
      </p:sp>
      <p:pic>
        <p:nvPicPr>
          <p:cNvPr id="2" name="Picture 4" descr="A close up of a sign&#10;&#10;Description generated with very high confidence">
            <a:extLst>
              <a:ext uri="{FF2B5EF4-FFF2-40B4-BE49-F238E27FC236}">
                <a16:creationId xmlns:a16="http://schemas.microsoft.com/office/drawing/2014/main" id="{8CBDFCC4-80A6-424C-99EF-4A7B78F500F2}"/>
              </a:ext>
            </a:extLst>
          </p:cNvPr>
          <p:cNvPicPr>
            <a:picLocks noChangeAspect="1"/>
          </p:cNvPicPr>
          <p:nvPr/>
        </p:nvPicPr>
        <p:blipFill>
          <a:blip r:embed="rId3"/>
          <a:stretch>
            <a:fillRect/>
          </a:stretch>
        </p:blipFill>
        <p:spPr>
          <a:xfrm>
            <a:off x="10796813" y="5836824"/>
            <a:ext cx="1155701" cy="779608"/>
          </a:xfrm>
          <a:prstGeom prst="rect">
            <a:avLst/>
          </a:prstGeom>
        </p:spPr>
      </p:pic>
      <p:graphicFrame>
        <p:nvGraphicFramePr>
          <p:cNvPr id="6" name="Diagram 5">
            <a:extLst>
              <a:ext uri="{FF2B5EF4-FFF2-40B4-BE49-F238E27FC236}">
                <a16:creationId xmlns:a16="http://schemas.microsoft.com/office/drawing/2014/main" id="{C78B011E-C06B-46F4-8FD1-DF466EC7ED7D}"/>
              </a:ext>
            </a:extLst>
          </p:cNvPr>
          <p:cNvGraphicFramePr/>
          <p:nvPr>
            <p:extLst>
              <p:ext uri="{D42A27DB-BD31-4B8C-83A1-F6EECF244321}">
                <p14:modId xmlns:p14="http://schemas.microsoft.com/office/powerpoint/2010/main" val="3160809694"/>
              </p:ext>
            </p:extLst>
          </p:nvPr>
        </p:nvGraphicFramePr>
        <p:xfrm>
          <a:off x="1828800" y="457200"/>
          <a:ext cx="7924800" cy="6019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3930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a:solidFill>
                  <a:srgbClr val="0B4F6C"/>
                </a:solidFill>
                <a:latin typeface="+mn-lt"/>
              </a:rPr>
              <a:t>Thanks!</a:t>
            </a:r>
          </a:p>
        </p:txBody>
      </p:sp>
      <p:sp>
        <p:nvSpPr>
          <p:cNvPr id="3" name="Content Placeholder 2"/>
          <p:cNvSpPr>
            <a:spLocks noGrp="1"/>
          </p:cNvSpPr>
          <p:nvPr>
            <p:ph idx="1"/>
          </p:nvPr>
        </p:nvSpPr>
        <p:spPr/>
        <p:txBody>
          <a:bodyPr/>
          <a:lstStyle/>
          <a:p>
            <a:pPr marL="0" indent="0">
              <a:buNone/>
            </a:pPr>
            <a:endParaRPr lang="en-US" dirty="0">
              <a:latin typeface="Tungsten Book" pitchFamily="50" charset="0"/>
            </a:endParaRPr>
          </a:p>
          <a:p>
            <a:endParaRPr lang="en-US" dirty="0"/>
          </a:p>
        </p:txBody>
      </p:sp>
      <p:pic>
        <p:nvPicPr>
          <p:cNvPr id="2" name="Picture 4" descr="A close up of a sign&#10;&#10;Description generated with very high confidence">
            <a:extLst>
              <a:ext uri="{FF2B5EF4-FFF2-40B4-BE49-F238E27FC236}">
                <a16:creationId xmlns:a16="http://schemas.microsoft.com/office/drawing/2014/main" id="{8CBDFCC4-80A6-424C-99EF-4A7B78F500F2}"/>
              </a:ext>
            </a:extLst>
          </p:cNvPr>
          <p:cNvPicPr>
            <a:picLocks noChangeAspect="1"/>
          </p:cNvPicPr>
          <p:nvPr/>
        </p:nvPicPr>
        <p:blipFill>
          <a:blip r:embed="rId3"/>
          <a:stretch>
            <a:fillRect/>
          </a:stretch>
        </p:blipFill>
        <p:spPr>
          <a:xfrm>
            <a:off x="10796813" y="5836824"/>
            <a:ext cx="1155701" cy="779608"/>
          </a:xfrm>
          <a:prstGeom prst="rect">
            <a:avLst/>
          </a:prstGeom>
        </p:spPr>
      </p:pic>
      <p:sp>
        <p:nvSpPr>
          <p:cNvPr id="6" name="Text Placeholder 3">
            <a:extLst>
              <a:ext uri="{FF2B5EF4-FFF2-40B4-BE49-F238E27FC236}">
                <a16:creationId xmlns:a16="http://schemas.microsoft.com/office/drawing/2014/main" id="{310E197E-1116-40E1-A986-4CB86F3E0531}"/>
              </a:ext>
            </a:extLst>
          </p:cNvPr>
          <p:cNvSpPr txBox="1">
            <a:spLocks/>
          </p:cNvSpPr>
          <p:nvPr/>
        </p:nvSpPr>
        <p:spPr>
          <a:xfrm>
            <a:off x="1004048" y="1265238"/>
            <a:ext cx="10126595" cy="639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pPr>
            <a:r>
              <a:rPr lang="en-US" sz="3000" b="1" dirty="0">
                <a:solidFill>
                  <a:srgbClr val="00B050"/>
                </a:solidFill>
              </a:rPr>
              <a:t>Wellness Team Contact Info:		Additional Contact Info:</a:t>
            </a:r>
          </a:p>
          <a:p>
            <a:pPr marL="0" indent="0">
              <a:buNone/>
            </a:pPr>
            <a:endParaRPr lang="en-US" dirty="0">
              <a:solidFill>
                <a:srgbClr val="00B050"/>
              </a:solidFill>
            </a:endParaRPr>
          </a:p>
          <a:p>
            <a:pPr marL="0" indent="0">
              <a:buNone/>
            </a:pPr>
            <a:endParaRPr lang="en-US" dirty="0">
              <a:solidFill>
                <a:srgbClr val="00B050"/>
              </a:solidFill>
            </a:endParaRPr>
          </a:p>
        </p:txBody>
      </p:sp>
      <p:sp>
        <p:nvSpPr>
          <p:cNvPr id="7" name="Content Placeholder 2">
            <a:extLst>
              <a:ext uri="{FF2B5EF4-FFF2-40B4-BE49-F238E27FC236}">
                <a16:creationId xmlns:a16="http://schemas.microsoft.com/office/drawing/2014/main" id="{F0B562C0-E28D-4F9F-B94C-0088AB48BBB1}"/>
              </a:ext>
            </a:extLst>
          </p:cNvPr>
          <p:cNvSpPr txBox="1">
            <a:spLocks/>
          </p:cNvSpPr>
          <p:nvPr/>
        </p:nvSpPr>
        <p:spPr>
          <a:xfrm>
            <a:off x="1004049" y="2010697"/>
            <a:ext cx="4634751" cy="48768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buNone/>
            </a:pPr>
            <a:r>
              <a:rPr lang="en-US" sz="2000" dirty="0">
                <a:solidFill>
                  <a:prstClr val="black"/>
                </a:solidFill>
              </a:rPr>
              <a:t>Onsite Wellness Coordinator’s joint email:</a:t>
            </a:r>
          </a:p>
          <a:p>
            <a:pPr lvl="0">
              <a:lnSpc>
                <a:spcPct val="150000"/>
              </a:lnSpc>
            </a:pPr>
            <a:r>
              <a:rPr lang="en-US" sz="2000" dirty="0">
                <a:solidFill>
                  <a:prstClr val="black"/>
                </a:solidFill>
                <a:hlinkClick r:id="rId4"/>
              </a:rPr>
              <a:t>tclw@virginpulse.com</a:t>
            </a:r>
            <a:r>
              <a:rPr lang="en-US" sz="2000" dirty="0">
                <a:solidFill>
                  <a:prstClr val="black"/>
                </a:solidFill>
              </a:rPr>
              <a:t>  </a:t>
            </a:r>
          </a:p>
          <a:p>
            <a:pPr marL="0" lvl="0" indent="0">
              <a:lnSpc>
                <a:spcPct val="150000"/>
              </a:lnSpc>
              <a:buNone/>
            </a:pPr>
            <a:r>
              <a:rPr lang="en-US" sz="2000" dirty="0">
                <a:solidFill>
                  <a:prstClr val="black"/>
                </a:solidFill>
              </a:rPr>
              <a:t>Colleen Kravetz:</a:t>
            </a:r>
          </a:p>
          <a:p>
            <a:pPr lvl="0">
              <a:lnSpc>
                <a:spcPct val="150000"/>
              </a:lnSpc>
            </a:pPr>
            <a:r>
              <a:rPr lang="en-US" sz="2000" dirty="0">
                <a:solidFill>
                  <a:prstClr val="black"/>
                </a:solidFill>
                <a:hlinkClick r:id="rId5"/>
              </a:rPr>
              <a:t>Colleen.Kravetz@virginpulse.com</a:t>
            </a:r>
            <a:r>
              <a:rPr lang="en-US" sz="2000" dirty="0">
                <a:solidFill>
                  <a:prstClr val="black"/>
                </a:solidFill>
              </a:rPr>
              <a:t>   </a:t>
            </a:r>
          </a:p>
          <a:p>
            <a:pPr marL="0" lvl="0" indent="0">
              <a:lnSpc>
                <a:spcPct val="150000"/>
              </a:lnSpc>
              <a:buNone/>
            </a:pPr>
            <a:r>
              <a:rPr lang="en-US" sz="2000" dirty="0">
                <a:solidFill>
                  <a:prstClr val="black"/>
                </a:solidFill>
              </a:rPr>
              <a:t>Hannah Dennis:</a:t>
            </a:r>
          </a:p>
          <a:p>
            <a:pPr lvl="0">
              <a:lnSpc>
                <a:spcPct val="150000"/>
              </a:lnSpc>
            </a:pPr>
            <a:r>
              <a:rPr lang="en-US" sz="2000" dirty="0">
                <a:solidFill>
                  <a:prstClr val="black"/>
                </a:solidFill>
                <a:hlinkClick r:id="rId6"/>
              </a:rPr>
              <a:t>Hannah.Dennis@virginpulse.com</a:t>
            </a:r>
            <a:endParaRPr lang="en-US" sz="2000" dirty="0">
              <a:solidFill>
                <a:prstClr val="black"/>
              </a:solidFill>
            </a:endParaRPr>
          </a:p>
          <a:p>
            <a:pPr marL="0" lvl="0" indent="0">
              <a:lnSpc>
                <a:spcPct val="150000"/>
              </a:lnSpc>
              <a:buNone/>
            </a:pPr>
            <a:r>
              <a:rPr lang="en-US" sz="2000" dirty="0">
                <a:solidFill>
                  <a:prstClr val="black"/>
                </a:solidFill>
              </a:rPr>
              <a:t>Luke Staebell</a:t>
            </a:r>
          </a:p>
          <a:p>
            <a:pPr lvl="0">
              <a:lnSpc>
                <a:spcPct val="150000"/>
              </a:lnSpc>
            </a:pPr>
            <a:r>
              <a:rPr lang="en-US" sz="2000" dirty="0">
                <a:solidFill>
                  <a:prstClr val="black"/>
                </a:solidFill>
                <a:hlinkClick r:id="rId7"/>
              </a:rPr>
              <a:t>Luke.Staebell@virginpulse.com</a:t>
            </a:r>
            <a:r>
              <a:rPr lang="en-US" sz="2000" dirty="0">
                <a:solidFill>
                  <a:prstClr val="black"/>
                </a:solidFill>
              </a:rPr>
              <a:t> </a:t>
            </a:r>
          </a:p>
          <a:p>
            <a:pPr marL="0" indent="0">
              <a:lnSpc>
                <a:spcPct val="120000"/>
              </a:lnSpc>
              <a:spcBef>
                <a:spcPts val="0"/>
              </a:spcBef>
              <a:spcAft>
                <a:spcPts val="600"/>
              </a:spcAft>
              <a:buNone/>
            </a:pPr>
            <a:endParaRPr lang="en-US" dirty="0"/>
          </a:p>
        </p:txBody>
      </p:sp>
      <p:cxnSp>
        <p:nvCxnSpPr>
          <p:cNvPr id="8" name="Straight Connector 7">
            <a:extLst>
              <a:ext uri="{FF2B5EF4-FFF2-40B4-BE49-F238E27FC236}">
                <a16:creationId xmlns:a16="http://schemas.microsoft.com/office/drawing/2014/main" id="{BC3ED2C5-95FA-40FE-A1C4-F85D6830E69D}"/>
              </a:ext>
            </a:extLst>
          </p:cNvPr>
          <p:cNvCxnSpPr>
            <a:cxnSpLocks/>
          </p:cNvCxnSpPr>
          <p:nvPr/>
        </p:nvCxnSpPr>
        <p:spPr>
          <a:xfrm>
            <a:off x="5894439" y="1600201"/>
            <a:ext cx="0" cy="4953000"/>
          </a:xfrm>
          <a:prstGeom prst="line">
            <a:avLst/>
          </a:prstGeom>
        </p:spPr>
        <p:style>
          <a:lnRef idx="1">
            <a:schemeClr val="accent3"/>
          </a:lnRef>
          <a:fillRef idx="0">
            <a:schemeClr val="accent3"/>
          </a:fillRef>
          <a:effectRef idx="0">
            <a:schemeClr val="accent3"/>
          </a:effectRef>
          <a:fontRef idx="minor">
            <a:schemeClr val="tx1"/>
          </a:fontRef>
        </p:style>
      </p:cxnSp>
      <p:sp>
        <p:nvSpPr>
          <p:cNvPr id="10" name="Content Placeholder 5">
            <a:extLst>
              <a:ext uri="{FF2B5EF4-FFF2-40B4-BE49-F238E27FC236}">
                <a16:creationId xmlns:a16="http://schemas.microsoft.com/office/drawing/2014/main" id="{FB1F133B-92D8-4B69-A672-AAA713D8A513}"/>
              </a:ext>
            </a:extLst>
          </p:cNvPr>
          <p:cNvSpPr txBox="1">
            <a:spLocks/>
          </p:cNvSpPr>
          <p:nvPr/>
        </p:nvSpPr>
        <p:spPr>
          <a:xfrm>
            <a:off x="6191475" y="2004824"/>
            <a:ext cx="5183188" cy="368458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buNone/>
            </a:pPr>
            <a:r>
              <a:rPr lang="en-US" sz="2000" dirty="0">
                <a:solidFill>
                  <a:prstClr val="black"/>
                </a:solidFill>
              </a:rPr>
              <a:t>Audra Torres (Screening Coordinator):</a:t>
            </a:r>
          </a:p>
          <a:p>
            <a:pPr>
              <a:lnSpc>
                <a:spcPct val="150000"/>
              </a:lnSpc>
            </a:pPr>
            <a:r>
              <a:rPr lang="en-US" sz="2000" dirty="0">
                <a:solidFill>
                  <a:prstClr val="black"/>
                </a:solidFill>
                <a:hlinkClick r:id="rId8"/>
              </a:rPr>
              <a:t>Audra.Torres@virginpulse.com</a:t>
            </a:r>
            <a:r>
              <a:rPr lang="en-US" sz="2000" dirty="0">
                <a:solidFill>
                  <a:prstClr val="black"/>
                </a:solidFill>
              </a:rPr>
              <a:t> </a:t>
            </a:r>
          </a:p>
          <a:p>
            <a:pPr marL="0" lvl="0" indent="0">
              <a:lnSpc>
                <a:spcPct val="150000"/>
              </a:lnSpc>
              <a:buNone/>
            </a:pPr>
            <a:r>
              <a:rPr lang="en-US" sz="2000" dirty="0">
                <a:solidFill>
                  <a:prstClr val="black"/>
                </a:solidFill>
              </a:rPr>
              <a:t>Customer Service (Virgin Pulse): 833-977-2074</a:t>
            </a:r>
          </a:p>
        </p:txBody>
      </p:sp>
    </p:spTree>
    <p:extLst>
      <p:ext uri="{BB962C8B-B14F-4D97-AF65-F5344CB8AC3E}">
        <p14:creationId xmlns:p14="http://schemas.microsoft.com/office/powerpoint/2010/main" val="4116637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b="1" dirty="0">
                <a:solidFill>
                  <a:srgbClr val="0B4F6C"/>
                </a:solidFill>
                <a:latin typeface="Tungsten Semibold"/>
              </a:rPr>
              <a:t>Confidentiality</a:t>
            </a:r>
          </a:p>
        </p:txBody>
      </p:sp>
      <p:sp>
        <p:nvSpPr>
          <p:cNvPr id="3" name="Content Placeholder 2"/>
          <p:cNvSpPr>
            <a:spLocks noGrp="1"/>
          </p:cNvSpPr>
          <p:nvPr>
            <p:ph idx="1"/>
          </p:nvPr>
        </p:nvSpPr>
        <p:spPr/>
        <p:txBody>
          <a:bodyPr vert="horz" lIns="91440" tIns="45720" rIns="91440" bIns="45720" rtlCol="0" anchor="t">
            <a:normAutofit/>
          </a:bodyPr>
          <a:lstStyle/>
          <a:p>
            <a:pPr marL="0" indent="0">
              <a:buNone/>
            </a:pPr>
            <a:r>
              <a:rPr lang="en-US" dirty="0">
                <a:latin typeface="Tungsten Book"/>
              </a:rPr>
              <a:t>Enjoy all the benefits knowing your privacy is protected</a:t>
            </a:r>
          </a:p>
          <a:p>
            <a:endParaRPr lang="en-US" dirty="0"/>
          </a:p>
        </p:txBody>
      </p:sp>
      <p:sp>
        <p:nvSpPr>
          <p:cNvPr id="8" name="TextBox 7">
            <a:extLst>
              <a:ext uri="{FF2B5EF4-FFF2-40B4-BE49-F238E27FC236}">
                <a16:creationId xmlns:a16="http://schemas.microsoft.com/office/drawing/2014/main" id="{18CE21EC-50DD-49A4-82BC-2CBF63CACFC5}"/>
              </a:ext>
            </a:extLst>
          </p:cNvPr>
          <p:cNvSpPr txBox="1"/>
          <p:nvPr/>
        </p:nvSpPr>
        <p:spPr>
          <a:xfrm>
            <a:off x="525879" y="2809240"/>
            <a:ext cx="10074746" cy="1569660"/>
          </a:xfrm>
          <a:prstGeom prst="rect">
            <a:avLst/>
          </a:prstGeom>
          <a:noFill/>
        </p:spPr>
        <p:txBody>
          <a:bodyPr wrap="none" rtlCol="0" anchor="t">
            <a:spAutoFit/>
          </a:bodyPr>
          <a:lstStyle/>
          <a:p>
            <a:r>
              <a:rPr lang="en-US" sz="2400" dirty="0"/>
              <a:t>The State of Ohio’s Take Charge | Live Well program contracts with Virgin Pulse </a:t>
            </a:r>
            <a:endParaRPr lang="en-US" sz="2400" dirty="0">
              <a:cs typeface="Calibri"/>
            </a:endParaRPr>
          </a:p>
          <a:p>
            <a:r>
              <a:rPr lang="en-US" sz="2400" dirty="0"/>
              <a:t>to manage wellness resources, activities, and Take Charge | Live Well program </a:t>
            </a:r>
            <a:endParaRPr lang="en-US" sz="2400" dirty="0">
              <a:cs typeface="Calibri"/>
            </a:endParaRPr>
          </a:p>
          <a:p>
            <a:r>
              <a:rPr lang="en-US" sz="2400" dirty="0"/>
              <a:t>rewards for employees and spouses enrolled in the State of Ohio medical plan.</a:t>
            </a:r>
            <a:endParaRPr lang="en-US" sz="2400" dirty="0">
              <a:cs typeface="Calibri"/>
            </a:endParaRPr>
          </a:p>
          <a:p>
            <a:r>
              <a:rPr lang="en-US" sz="2400" dirty="0"/>
              <a:t>Personal health information provided is not shared with the State.</a:t>
            </a:r>
            <a:endParaRPr lang="en-US" sz="2400" dirty="0">
              <a:cs typeface="Calibri"/>
            </a:endParaRPr>
          </a:p>
        </p:txBody>
      </p:sp>
      <p:pic>
        <p:nvPicPr>
          <p:cNvPr id="2" name="Picture 4" descr="A close up of a sign&#10;&#10;Description generated with very high confidence">
            <a:extLst>
              <a:ext uri="{FF2B5EF4-FFF2-40B4-BE49-F238E27FC236}">
                <a16:creationId xmlns:a16="http://schemas.microsoft.com/office/drawing/2014/main" id="{C5ABDF82-3EFC-4C67-9047-3E20DBA312C0}"/>
              </a:ext>
            </a:extLst>
          </p:cNvPr>
          <p:cNvPicPr>
            <a:picLocks noChangeAspect="1"/>
          </p:cNvPicPr>
          <p:nvPr/>
        </p:nvPicPr>
        <p:blipFill>
          <a:blip r:embed="rId3"/>
          <a:stretch>
            <a:fillRect/>
          </a:stretch>
        </p:blipFill>
        <p:spPr>
          <a:xfrm>
            <a:off x="10796813" y="5836824"/>
            <a:ext cx="1155701" cy="779608"/>
          </a:xfrm>
          <a:prstGeom prst="rect">
            <a:avLst/>
          </a:prstGeom>
        </p:spPr>
      </p:pic>
    </p:spTree>
    <p:extLst>
      <p:ext uri="{BB962C8B-B14F-4D97-AF65-F5344CB8AC3E}">
        <p14:creationId xmlns:p14="http://schemas.microsoft.com/office/powerpoint/2010/main" val="511275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787" r="1622"/>
          <a:stretch/>
        </p:blipFill>
        <p:spPr>
          <a:xfrm>
            <a:off x="2436987" y="10"/>
            <a:ext cx="9755014" cy="6857990"/>
          </a:xfrm>
          <a:custGeom>
            <a:avLst/>
            <a:gdLst/>
            <a:ahLst/>
            <a:cxnLst/>
            <a:rect l="l" t="t" r="r" b="b"/>
            <a:pathLst>
              <a:path w="9755014" h="6858000">
                <a:moveTo>
                  <a:pt x="3516793" y="0"/>
                </a:moveTo>
                <a:lnTo>
                  <a:pt x="9755014" y="0"/>
                </a:lnTo>
                <a:lnTo>
                  <a:pt x="9755014" y="6858000"/>
                </a:lnTo>
                <a:lnTo>
                  <a:pt x="0" y="6858000"/>
                </a:lnTo>
                <a:lnTo>
                  <a:pt x="112947" y="6800152"/>
                </a:lnTo>
                <a:cubicBezTo>
                  <a:pt x="2182349" y="5675986"/>
                  <a:pt x="3587167" y="3483472"/>
                  <a:pt x="3587167" y="962844"/>
                </a:cubicBezTo>
                <a:cubicBezTo>
                  <a:pt x="3587167" y="733696"/>
                  <a:pt x="3575557" y="507260"/>
                  <a:pt x="3552893" y="284091"/>
                </a:cubicBezTo>
                <a:close/>
              </a:path>
            </a:pathLst>
          </a:custGeom>
        </p:spPr>
      </p:pic>
      <p:sp>
        <p:nvSpPr>
          <p:cNvPr id="23" name="Freeform: Shape 22">
            <a:extLst>
              <a:ext uri="{FF2B5EF4-FFF2-40B4-BE49-F238E27FC236}">
                <a16:creationId xmlns:a16="http://schemas.microsoft.com/office/drawing/2014/main" id="{03884F1C-A5B9-48B2-AA60-375D30024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Freeform: Shape 24">
            <a:extLst>
              <a:ext uri="{FF2B5EF4-FFF2-40B4-BE49-F238E27FC236}">
                <a16:creationId xmlns:a16="http://schemas.microsoft.com/office/drawing/2014/main" id="{25FFC9D2-D020-45DB-B685-1D946BD536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24154"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itle 9"/>
          <p:cNvSpPr txBox="1">
            <a:spLocks/>
          </p:cNvSpPr>
          <p:nvPr/>
        </p:nvSpPr>
        <p:spPr>
          <a:xfrm>
            <a:off x="732954" y="1039905"/>
            <a:ext cx="4540086" cy="3872754"/>
          </a:xfrm>
          <a:prstGeom prst="rect">
            <a:avLst/>
          </a:prstGeom>
        </p:spPr>
        <p:txBody>
          <a:bodyPr vert="horz" lIns="91440" tIns="45720" rIns="91440" bIns="45720" rtlCol="0" anchor="b">
            <a:normAutofit/>
          </a:bodyPr>
          <a:lstStyle>
            <a:lvl1pPr algn="l" defTabSz="685800" rtl="0" eaLnBrk="1" latinLnBrk="0" hangingPunct="1">
              <a:spcBef>
                <a:spcPct val="0"/>
              </a:spcBef>
              <a:buNone/>
              <a:defRPr sz="3600" b="1" i="0" kern="1200">
                <a:solidFill>
                  <a:schemeClr val="accent6"/>
                </a:solidFill>
                <a:latin typeface="Tungsten Semibold" charset="0"/>
                <a:ea typeface="Tungsten Semibold" charset="0"/>
                <a:cs typeface="Tungsten Semibold" charset="0"/>
              </a:defRPr>
            </a:lvl1pPr>
          </a:lstStyle>
          <a:p>
            <a:pPr defTabSz="914400">
              <a:lnSpc>
                <a:spcPct val="90000"/>
              </a:lnSpc>
              <a:spcAft>
                <a:spcPts val="600"/>
              </a:spcAft>
            </a:pPr>
            <a:r>
              <a:rPr lang="en-US" sz="6000" dirty="0">
                <a:solidFill>
                  <a:schemeClr val="tx1"/>
                </a:solidFill>
                <a:latin typeface="Tungsten Semibold"/>
                <a:ea typeface="+mj-ea"/>
                <a:cs typeface="+mj-cs"/>
              </a:rPr>
              <a:t>Biometric</a:t>
            </a:r>
          </a:p>
          <a:p>
            <a:pPr defTabSz="914400">
              <a:lnSpc>
                <a:spcPct val="90000"/>
              </a:lnSpc>
              <a:spcAft>
                <a:spcPts val="600"/>
              </a:spcAft>
            </a:pPr>
            <a:r>
              <a:rPr lang="en-US" sz="6000" dirty="0">
                <a:solidFill>
                  <a:schemeClr val="tx1"/>
                </a:solidFill>
                <a:latin typeface="Tungsten Semibold"/>
                <a:ea typeface="+mj-ea"/>
                <a:cs typeface="+mj-cs"/>
              </a:rPr>
              <a:t>Overview For Members</a:t>
            </a:r>
          </a:p>
        </p:txBody>
      </p:sp>
      <p:grpSp>
        <p:nvGrpSpPr>
          <p:cNvPr id="2" name="Group 1"/>
          <p:cNvGrpSpPr/>
          <p:nvPr/>
        </p:nvGrpSpPr>
        <p:grpSpPr>
          <a:xfrm>
            <a:off x="11238251" y="76200"/>
            <a:ext cx="694900" cy="738557"/>
            <a:chOff x="6794025" y="189033"/>
            <a:chExt cx="521175" cy="553918"/>
          </a:xfrm>
        </p:grpSpPr>
        <p:grpSp>
          <p:nvGrpSpPr>
            <p:cNvPr id="9" name="Group 8"/>
            <p:cNvGrpSpPr/>
            <p:nvPr/>
          </p:nvGrpSpPr>
          <p:grpSpPr>
            <a:xfrm>
              <a:off x="6794025" y="189033"/>
              <a:ext cx="521175" cy="553918"/>
              <a:chOff x="6794025" y="189032"/>
              <a:chExt cx="1273200" cy="1317103"/>
            </a:xfrm>
          </p:grpSpPr>
          <p:pic>
            <p:nvPicPr>
              <p:cNvPr id="10" name="Picture 9" descr="B2B0465-nip-b-rev.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4025" y="189032"/>
                <a:ext cx="1273200" cy="1317103"/>
              </a:xfrm>
              <a:prstGeom prst="rect">
                <a:avLst/>
              </a:prstGeom>
            </p:spPr>
          </p:pic>
          <p:sp>
            <p:nvSpPr>
              <p:cNvPr id="11" name="Title 1"/>
              <p:cNvSpPr txBox="1">
                <a:spLocks/>
              </p:cNvSpPr>
              <p:nvPr/>
            </p:nvSpPr>
            <p:spPr>
              <a:xfrm>
                <a:off x="6877737" y="509048"/>
                <a:ext cx="1104442" cy="679937"/>
              </a:xfrm>
              <a:prstGeom prst="rect">
                <a:avLst/>
              </a:prstGeom>
            </p:spPr>
            <p:txBody>
              <a:bodyPr vert="horz" lIns="121920" tIns="60960" rIns="121920" bIns="60960" rtlCol="0" anchor="ctr">
                <a:normAutofit fontScale="85000" lnSpcReduction="20000"/>
              </a:bodyPr>
              <a:lstStyle>
                <a:lvl1pPr algn="l" defTabSz="685800" rtl="0" eaLnBrk="1" latinLnBrk="0" hangingPunct="1">
                  <a:spcBef>
                    <a:spcPct val="0"/>
                  </a:spcBef>
                  <a:buNone/>
                  <a:defRPr sz="3600" b="1" i="0" kern="1200">
                    <a:solidFill>
                      <a:schemeClr val="accent6"/>
                    </a:solidFill>
                    <a:latin typeface="Tungsten Semibold" charset="0"/>
                    <a:ea typeface="Tungsten Semibold" charset="0"/>
                    <a:cs typeface="Tungsten Semibold" charset="0"/>
                  </a:defRPr>
                </a:lvl1pPr>
              </a:lstStyle>
              <a:p>
                <a:pPr algn="ctr"/>
                <a:endParaRPr lang="en-US" sz="2400" b="0" dirty="0">
                  <a:solidFill>
                    <a:srgbClr val="008EA8"/>
                  </a:solidFill>
                  <a:latin typeface="Tungsten Book" pitchFamily="50" charset="0"/>
                </a:endParaRPr>
              </a:p>
            </p:txBody>
          </p:sp>
        </p:grpSp>
        <p:pic>
          <p:nvPicPr>
            <p:cNvPr id="8" name="Picture 7" descr="Icon_Program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1710" y="283112"/>
              <a:ext cx="365760" cy="365760"/>
            </a:xfrm>
            <a:prstGeom prst="rect">
              <a:avLst/>
            </a:prstGeom>
          </p:spPr>
        </p:pic>
      </p:grpSp>
    </p:spTree>
    <p:extLst>
      <p:ext uri="{BB962C8B-B14F-4D97-AF65-F5344CB8AC3E}">
        <p14:creationId xmlns:p14="http://schemas.microsoft.com/office/powerpoint/2010/main" val="2963819710"/>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b="1" dirty="0">
                <a:solidFill>
                  <a:srgbClr val="0B4F6C"/>
                </a:solidFill>
                <a:latin typeface="Tungsten Semibold"/>
              </a:rPr>
              <a:t>The Basics</a:t>
            </a:r>
          </a:p>
        </p:txBody>
      </p:sp>
      <p:sp>
        <p:nvSpPr>
          <p:cNvPr id="3" name="Content Placeholder 2"/>
          <p:cNvSpPr>
            <a:spLocks noGrp="1"/>
          </p:cNvSpPr>
          <p:nvPr>
            <p:ph idx="1"/>
          </p:nvPr>
        </p:nvSpPr>
        <p:spPr/>
        <p:txBody>
          <a:bodyPr/>
          <a:lstStyle/>
          <a:p>
            <a:pPr marL="0" indent="0">
              <a:buNone/>
            </a:pPr>
            <a:endParaRPr lang="en-US" dirty="0">
              <a:latin typeface="Tungsten Book" pitchFamily="50" charset="0"/>
            </a:endParaRPr>
          </a:p>
          <a:p>
            <a:endParaRPr lang="en-US" dirty="0"/>
          </a:p>
        </p:txBody>
      </p:sp>
      <p:sp>
        <p:nvSpPr>
          <p:cNvPr id="4" name="TextBox 3">
            <a:extLst>
              <a:ext uri="{FF2B5EF4-FFF2-40B4-BE49-F238E27FC236}">
                <a16:creationId xmlns:a16="http://schemas.microsoft.com/office/drawing/2014/main" id="{962CCBEA-4AE9-4C82-8871-CFF24E34CCCD}"/>
              </a:ext>
            </a:extLst>
          </p:cNvPr>
          <p:cNvSpPr txBox="1"/>
          <p:nvPr/>
        </p:nvSpPr>
        <p:spPr>
          <a:xfrm>
            <a:off x="304800" y="1525531"/>
            <a:ext cx="4220194" cy="4708981"/>
          </a:xfrm>
          <a:prstGeom prst="rect">
            <a:avLst/>
          </a:prstGeom>
          <a:noFill/>
        </p:spPr>
        <p:txBody>
          <a:bodyPr wrap="none" rtlCol="0" anchor="t">
            <a:spAutoFit/>
          </a:bodyPr>
          <a:lstStyle/>
          <a:p>
            <a:r>
              <a:rPr lang="en-US" sz="2800" b="1" dirty="0">
                <a:solidFill>
                  <a:srgbClr val="0B4F6C"/>
                </a:solidFill>
              </a:rPr>
              <a:t>Eligibility</a:t>
            </a:r>
          </a:p>
          <a:p>
            <a:r>
              <a:rPr lang="en-US" sz="2400" dirty="0"/>
              <a:t>Employees and spouses</a:t>
            </a:r>
          </a:p>
          <a:p>
            <a:r>
              <a:rPr lang="en-US" sz="2400" dirty="0"/>
              <a:t>Covered under the State of</a:t>
            </a:r>
          </a:p>
          <a:p>
            <a:r>
              <a:rPr lang="en-US" sz="2400" dirty="0"/>
              <a:t>Ohio medical plan</a:t>
            </a:r>
          </a:p>
          <a:p>
            <a:endParaRPr lang="en-US" sz="2400" dirty="0"/>
          </a:p>
          <a:p>
            <a:r>
              <a:rPr lang="en-US" sz="2800" b="1" dirty="0">
                <a:solidFill>
                  <a:srgbClr val="0B4F6C"/>
                </a:solidFill>
              </a:rPr>
              <a:t>Website</a:t>
            </a:r>
            <a:endParaRPr lang="en-US" sz="2800" b="1" dirty="0">
              <a:solidFill>
                <a:srgbClr val="0B4F6C"/>
              </a:solidFill>
              <a:cs typeface="Calibri"/>
            </a:endParaRPr>
          </a:p>
          <a:p>
            <a:r>
              <a:rPr lang="en-US" sz="2400" b="1" dirty="0">
                <a:solidFill>
                  <a:srgbClr val="0B4F6C"/>
                </a:solidFill>
              </a:rPr>
              <a:t>Sign up now:</a:t>
            </a:r>
            <a:endParaRPr lang="en-US" sz="2400" b="1" dirty="0">
              <a:solidFill>
                <a:srgbClr val="0B4F6C"/>
              </a:solidFill>
              <a:cs typeface="Calibri"/>
            </a:endParaRPr>
          </a:p>
          <a:p>
            <a:r>
              <a:rPr lang="en-US" sz="2400" dirty="0"/>
              <a:t>join.virginpulse.com/</a:t>
            </a:r>
            <a:r>
              <a:rPr lang="en-US" sz="2400" dirty="0" err="1"/>
              <a:t>stateofohio</a:t>
            </a:r>
            <a:endParaRPr lang="en-US" sz="2400" dirty="0"/>
          </a:p>
          <a:p>
            <a:endParaRPr lang="en-US" sz="2400" b="1" dirty="0">
              <a:solidFill>
                <a:schemeClr val="accent6">
                  <a:lumMod val="75000"/>
                </a:schemeClr>
              </a:solidFill>
              <a:cs typeface="Calibri"/>
            </a:endParaRPr>
          </a:p>
          <a:p>
            <a:r>
              <a:rPr lang="en-US" sz="2800" b="1" dirty="0">
                <a:solidFill>
                  <a:srgbClr val="0B4F6C"/>
                </a:solidFill>
              </a:rPr>
              <a:t>Already a member?</a:t>
            </a:r>
            <a:endParaRPr lang="en-US" sz="2800" dirty="0">
              <a:solidFill>
                <a:srgbClr val="0B4F6C"/>
              </a:solidFill>
              <a:cs typeface="Calibri"/>
            </a:endParaRPr>
          </a:p>
          <a:p>
            <a:r>
              <a:rPr lang="en-US" sz="2400" dirty="0"/>
              <a:t>das.ohio.gov/wellness</a:t>
            </a:r>
          </a:p>
          <a:p>
            <a:r>
              <a:rPr lang="en-US" sz="2400" dirty="0"/>
              <a:t>Click the "Hub" tile</a:t>
            </a:r>
            <a:endParaRPr lang="en-US" sz="2400" dirty="0">
              <a:cs typeface="Calibri"/>
            </a:endParaRPr>
          </a:p>
        </p:txBody>
      </p:sp>
      <p:graphicFrame>
        <p:nvGraphicFramePr>
          <p:cNvPr id="5" name="Table 5">
            <a:extLst>
              <a:ext uri="{FF2B5EF4-FFF2-40B4-BE49-F238E27FC236}">
                <a16:creationId xmlns:a16="http://schemas.microsoft.com/office/drawing/2014/main" id="{EF5F8C27-C596-4CE6-8A03-63E1C23191E9}"/>
              </a:ext>
            </a:extLst>
          </p:cNvPr>
          <p:cNvGraphicFramePr>
            <a:graphicFrameLocks noGrp="1"/>
          </p:cNvGraphicFramePr>
          <p:nvPr>
            <p:extLst>
              <p:ext uri="{D42A27DB-BD31-4B8C-83A1-F6EECF244321}">
                <p14:modId xmlns:p14="http://schemas.microsoft.com/office/powerpoint/2010/main" val="791140769"/>
              </p:ext>
            </p:extLst>
          </p:nvPr>
        </p:nvGraphicFramePr>
        <p:xfrm>
          <a:off x="4668840" y="1204970"/>
          <a:ext cx="7039614" cy="4673600"/>
        </p:xfrm>
        <a:graphic>
          <a:graphicData uri="http://schemas.openxmlformats.org/drawingml/2006/table">
            <a:tbl>
              <a:tblPr firstRow="1" bandRow="1">
                <a:tableStyleId>{93296810-A885-4BE3-A3E7-6D5BEEA58F35}</a:tableStyleId>
              </a:tblPr>
              <a:tblGrid>
                <a:gridCol w="1379320">
                  <a:extLst>
                    <a:ext uri="{9D8B030D-6E8A-4147-A177-3AD203B41FA5}">
                      <a16:colId xmlns:a16="http://schemas.microsoft.com/office/drawing/2014/main" val="2922858195"/>
                    </a:ext>
                  </a:extLst>
                </a:gridCol>
                <a:gridCol w="2830147">
                  <a:extLst>
                    <a:ext uri="{9D8B030D-6E8A-4147-A177-3AD203B41FA5}">
                      <a16:colId xmlns:a16="http://schemas.microsoft.com/office/drawing/2014/main" val="4088706760"/>
                    </a:ext>
                  </a:extLst>
                </a:gridCol>
                <a:gridCol w="2830147">
                  <a:extLst>
                    <a:ext uri="{9D8B030D-6E8A-4147-A177-3AD203B41FA5}">
                      <a16:colId xmlns:a16="http://schemas.microsoft.com/office/drawing/2014/main" val="917174969"/>
                    </a:ext>
                  </a:extLst>
                </a:gridCol>
              </a:tblGrid>
              <a:tr h="375920">
                <a:tc>
                  <a:txBody>
                    <a:bodyPr/>
                    <a:lstStyle/>
                    <a:p>
                      <a:r>
                        <a:rPr lang="en-US" dirty="0"/>
                        <a:t>Date</a:t>
                      </a:r>
                    </a:p>
                  </a:txBody>
                  <a:tcPr/>
                </a:tc>
                <a:tc>
                  <a:txBody>
                    <a:bodyPr/>
                    <a:lstStyle/>
                    <a:p>
                      <a:r>
                        <a:rPr lang="en-US" dirty="0"/>
                        <a:t>Description</a:t>
                      </a:r>
                    </a:p>
                  </a:txBody>
                  <a:tcPr/>
                </a:tc>
                <a:tc>
                  <a:txBody>
                    <a:bodyPr/>
                    <a:lstStyle/>
                    <a:p>
                      <a:pPr lvl="0">
                        <a:buNone/>
                      </a:pPr>
                      <a:r>
                        <a:rPr lang="en-US"/>
                        <a:t>What's Available?</a:t>
                      </a:r>
                      <a:endParaRPr lang="en-US" dirty="0"/>
                    </a:p>
                  </a:txBody>
                  <a:tcPr/>
                </a:tc>
                <a:extLst>
                  <a:ext uri="{0D108BD9-81ED-4DB2-BD59-A6C34878D82A}">
                    <a16:rowId xmlns:a16="http://schemas.microsoft.com/office/drawing/2014/main" val="2919784938"/>
                  </a:ext>
                </a:extLst>
              </a:tr>
              <a:tr h="375920">
                <a:tc>
                  <a:txBody>
                    <a:bodyPr/>
                    <a:lstStyle/>
                    <a:p>
                      <a:r>
                        <a:rPr lang="en-US"/>
                        <a:t>July 1, 2020</a:t>
                      </a:r>
                      <a:endParaRPr lang="en-US" dirty="0"/>
                    </a:p>
                  </a:txBody>
                  <a:tcPr/>
                </a:tc>
                <a:tc>
                  <a:txBody>
                    <a:bodyPr/>
                    <a:lstStyle/>
                    <a:p>
                      <a:pPr lvl="0">
                        <a:buNone/>
                      </a:pPr>
                      <a:r>
                        <a:rPr lang="en-US" dirty="0"/>
                        <a:t>Program launch!</a:t>
                      </a:r>
                    </a:p>
                  </a:txBody>
                  <a:tcPr/>
                </a:tc>
                <a:tc>
                  <a:txBody>
                    <a:bodyPr/>
                    <a:lstStyle/>
                    <a:p>
                      <a:pPr lvl="0">
                        <a:buNone/>
                      </a:pPr>
                      <a:r>
                        <a:rPr lang="en-US"/>
                        <a:t>Virgin Pulse platform</a:t>
                      </a:r>
                    </a:p>
                    <a:p>
                      <a:pPr lvl="0">
                        <a:buNone/>
                      </a:pPr>
                      <a:r>
                        <a:rPr lang="en-US"/>
                        <a:t>Physician Form download</a:t>
                      </a:r>
                    </a:p>
                    <a:p>
                      <a:pPr lvl="0">
                        <a:buNone/>
                      </a:pPr>
                      <a:r>
                        <a:rPr lang="en-US"/>
                        <a:t>Patient Service Center appointments</a:t>
                      </a:r>
                    </a:p>
                    <a:p>
                      <a:pPr lvl="0">
                        <a:buNone/>
                      </a:pPr>
                      <a:r>
                        <a:rPr lang="en-US"/>
                        <a:t>Coaching</a:t>
                      </a:r>
                      <a:endParaRPr lang="en-US" dirty="0"/>
                    </a:p>
                  </a:txBody>
                  <a:tcPr/>
                </a:tc>
                <a:extLst>
                  <a:ext uri="{0D108BD9-81ED-4DB2-BD59-A6C34878D82A}">
                    <a16:rowId xmlns:a16="http://schemas.microsoft.com/office/drawing/2014/main" val="3323114556"/>
                  </a:ext>
                </a:extLst>
              </a:tr>
              <a:tr h="375920">
                <a:tc>
                  <a:txBody>
                    <a:bodyPr/>
                    <a:lstStyle/>
                    <a:p>
                      <a:r>
                        <a:rPr lang="en-US" dirty="0"/>
                        <a:t>Aug. 1, 2020</a:t>
                      </a:r>
                    </a:p>
                  </a:txBody>
                  <a:tcPr/>
                </a:tc>
                <a:tc>
                  <a:txBody>
                    <a:bodyPr/>
                    <a:lstStyle/>
                    <a:p>
                      <a:r>
                        <a:rPr lang="en-US" dirty="0"/>
                        <a:t>Biometric Screening Scheduler launch*</a:t>
                      </a:r>
                    </a:p>
                  </a:txBody>
                  <a:tcPr/>
                </a:tc>
                <a:tc>
                  <a:txBody>
                    <a:bodyPr/>
                    <a:lstStyle/>
                    <a:p>
                      <a:pPr lvl="0">
                        <a:buNone/>
                      </a:pPr>
                      <a:endParaRPr lang="en-US" dirty="0"/>
                    </a:p>
                  </a:txBody>
                  <a:tcPr/>
                </a:tc>
                <a:extLst>
                  <a:ext uri="{0D108BD9-81ED-4DB2-BD59-A6C34878D82A}">
                    <a16:rowId xmlns:a16="http://schemas.microsoft.com/office/drawing/2014/main" val="2303569076"/>
                  </a:ext>
                </a:extLst>
              </a:tr>
              <a:tr h="375920">
                <a:tc>
                  <a:txBody>
                    <a:bodyPr/>
                    <a:lstStyle/>
                    <a:p>
                      <a:r>
                        <a:rPr lang="en-US" dirty="0"/>
                        <a:t>Sept. 14, 2020</a:t>
                      </a:r>
                    </a:p>
                  </a:txBody>
                  <a:tcPr/>
                </a:tc>
                <a:tc>
                  <a:txBody>
                    <a:bodyPr/>
                    <a:lstStyle/>
                    <a:p>
                      <a:r>
                        <a:rPr lang="en-US"/>
                        <a:t>Onsite biometric screening events begin</a:t>
                      </a:r>
                    </a:p>
                  </a:txBody>
                  <a:tcPr/>
                </a:tc>
                <a:tc>
                  <a:txBody>
                    <a:bodyPr/>
                    <a:lstStyle/>
                    <a:p>
                      <a:pPr lvl="0">
                        <a:buNone/>
                      </a:pPr>
                      <a:endParaRPr lang="en-US" dirty="0"/>
                    </a:p>
                  </a:txBody>
                  <a:tcPr/>
                </a:tc>
                <a:extLst>
                  <a:ext uri="{0D108BD9-81ED-4DB2-BD59-A6C34878D82A}">
                    <a16:rowId xmlns:a16="http://schemas.microsoft.com/office/drawing/2014/main" val="258842790"/>
                  </a:ext>
                </a:extLst>
              </a:tr>
              <a:tr h="375920">
                <a:tc>
                  <a:txBody>
                    <a:bodyPr/>
                    <a:lstStyle/>
                    <a:p>
                      <a:r>
                        <a:rPr lang="en-US" b="1" dirty="0"/>
                        <a:t>May 31, 2021</a:t>
                      </a:r>
                    </a:p>
                  </a:txBody>
                  <a:tcPr/>
                </a:tc>
                <a:tc>
                  <a:txBody>
                    <a:bodyPr/>
                    <a:lstStyle/>
                    <a:p>
                      <a:r>
                        <a:rPr lang="en-US" b="1" dirty="0"/>
                        <a:t>Biometrics must be submitted</a:t>
                      </a:r>
                    </a:p>
                  </a:txBody>
                  <a:tcPr/>
                </a:tc>
                <a:tc>
                  <a:txBody>
                    <a:bodyPr/>
                    <a:lstStyle/>
                    <a:p>
                      <a:pPr lvl="0">
                        <a:buNone/>
                      </a:pPr>
                      <a:endParaRPr lang="en-US" dirty="0"/>
                    </a:p>
                    <a:p>
                      <a:pPr lvl="0">
                        <a:buNone/>
                      </a:pPr>
                      <a:endParaRPr lang="en-US" dirty="0"/>
                    </a:p>
                  </a:txBody>
                  <a:tcPr/>
                </a:tc>
                <a:extLst>
                  <a:ext uri="{0D108BD9-81ED-4DB2-BD59-A6C34878D82A}">
                    <a16:rowId xmlns:a16="http://schemas.microsoft.com/office/drawing/2014/main" val="2314307162"/>
                  </a:ext>
                </a:extLst>
              </a:tr>
              <a:tr h="375919">
                <a:tc>
                  <a:txBody>
                    <a:bodyPr/>
                    <a:lstStyle/>
                    <a:p>
                      <a:pPr lvl="0">
                        <a:buNone/>
                      </a:pPr>
                      <a:r>
                        <a:rPr lang="en-US"/>
                        <a:t>June 30, 2021</a:t>
                      </a:r>
                      <a:endParaRPr lang="en-US" dirty="0"/>
                    </a:p>
                  </a:txBody>
                  <a:tcPr/>
                </a:tc>
                <a:tc>
                  <a:txBody>
                    <a:bodyPr/>
                    <a:lstStyle/>
                    <a:p>
                      <a:pPr lvl="0">
                        <a:buNone/>
                      </a:pPr>
                      <a:r>
                        <a:rPr lang="en-US"/>
                        <a:t>End of Program Year</a:t>
                      </a:r>
                      <a:endParaRPr lang="en-US" dirty="0"/>
                    </a:p>
                  </a:txBody>
                  <a:tcPr/>
                </a:tc>
                <a:tc>
                  <a:txBody>
                    <a:bodyPr/>
                    <a:lstStyle/>
                    <a:p>
                      <a:pPr lvl="0">
                        <a:buNone/>
                      </a:pPr>
                      <a:r>
                        <a:rPr lang="en-US" dirty="0"/>
                        <a:t>All incentive-worthy activities must be submitted / completed.</a:t>
                      </a:r>
                    </a:p>
                  </a:txBody>
                  <a:tcPr/>
                </a:tc>
                <a:extLst>
                  <a:ext uri="{0D108BD9-81ED-4DB2-BD59-A6C34878D82A}">
                    <a16:rowId xmlns:a16="http://schemas.microsoft.com/office/drawing/2014/main" val="2466427294"/>
                  </a:ext>
                </a:extLst>
              </a:tr>
            </a:tbl>
          </a:graphicData>
        </a:graphic>
      </p:graphicFrame>
      <p:pic>
        <p:nvPicPr>
          <p:cNvPr id="2" name="Picture 4" descr="A close up of a sign&#10;&#10;Description generated with very high confidence">
            <a:extLst>
              <a:ext uri="{FF2B5EF4-FFF2-40B4-BE49-F238E27FC236}">
                <a16:creationId xmlns:a16="http://schemas.microsoft.com/office/drawing/2014/main" id="{A9AEB322-FFD1-4587-8533-9FB13E64412D}"/>
              </a:ext>
            </a:extLst>
          </p:cNvPr>
          <p:cNvPicPr>
            <a:picLocks noChangeAspect="1"/>
          </p:cNvPicPr>
          <p:nvPr/>
        </p:nvPicPr>
        <p:blipFill>
          <a:blip r:embed="rId3"/>
          <a:stretch>
            <a:fillRect/>
          </a:stretch>
        </p:blipFill>
        <p:spPr>
          <a:xfrm>
            <a:off x="10796813" y="5836824"/>
            <a:ext cx="1155701" cy="779608"/>
          </a:xfrm>
          <a:prstGeom prst="rect">
            <a:avLst/>
          </a:prstGeom>
        </p:spPr>
      </p:pic>
      <p:sp>
        <p:nvSpPr>
          <p:cNvPr id="6" name="TextBox 5">
            <a:extLst>
              <a:ext uri="{FF2B5EF4-FFF2-40B4-BE49-F238E27FC236}">
                <a16:creationId xmlns:a16="http://schemas.microsoft.com/office/drawing/2014/main" id="{0E507B9F-A608-44A1-874C-C240350F4145}"/>
              </a:ext>
            </a:extLst>
          </p:cNvPr>
          <p:cNvSpPr txBox="1"/>
          <p:nvPr/>
        </p:nvSpPr>
        <p:spPr>
          <a:xfrm>
            <a:off x="4622799" y="5867399"/>
            <a:ext cx="610490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400" dirty="0"/>
              <a:t>* All biometric screening events are subject to change, based on COVID-19</a:t>
            </a:r>
          </a:p>
        </p:txBody>
      </p:sp>
    </p:spTree>
    <p:extLst>
      <p:ext uri="{BB962C8B-B14F-4D97-AF65-F5344CB8AC3E}">
        <p14:creationId xmlns:p14="http://schemas.microsoft.com/office/powerpoint/2010/main" val="651003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858875" y="3320171"/>
            <a:ext cx="4753404" cy="2962955"/>
            <a:chOff x="3016308" y="1658697"/>
            <a:chExt cx="3565053" cy="2222216"/>
          </a:xfrm>
        </p:grpSpPr>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6308" y="1658697"/>
              <a:ext cx="3565053" cy="2222216"/>
            </a:xfrm>
            <a:prstGeom prst="rect">
              <a:avLst/>
            </a:prstGeom>
          </p:spPr>
        </p:pic>
        <p:pic>
          <p:nvPicPr>
            <p:cNvPr id="28" name="Picture 27"/>
            <p:cNvPicPr>
              <a:picLocks noChangeAspect="1"/>
            </p:cNvPicPr>
            <p:nvPr/>
          </p:nvPicPr>
          <p:blipFill rotWithShape="1">
            <a:blip r:embed="rId4" cstate="print">
              <a:extLst>
                <a:ext uri="{28A0092B-C50C-407E-A947-70E740481C1C}">
                  <a14:useLocalDpi xmlns:a14="http://schemas.microsoft.com/office/drawing/2010/main" val="0"/>
                </a:ext>
              </a:extLst>
            </a:blip>
            <a:srcRect l="12889" r="18345"/>
            <a:stretch/>
          </p:blipFill>
          <p:spPr>
            <a:xfrm>
              <a:off x="3667916" y="1950171"/>
              <a:ext cx="2122808" cy="1289304"/>
            </a:xfrm>
            <a:prstGeom prst="rect">
              <a:avLst/>
            </a:prstGeom>
          </p:spPr>
        </p:pic>
      </p:grpSp>
      <p:grpSp>
        <p:nvGrpSpPr>
          <p:cNvPr id="5" name="Group 4"/>
          <p:cNvGrpSpPr/>
          <p:nvPr/>
        </p:nvGrpSpPr>
        <p:grpSpPr>
          <a:xfrm>
            <a:off x="-221852" y="3320172"/>
            <a:ext cx="4753404" cy="2962955"/>
            <a:chOff x="0" y="2692440"/>
            <a:chExt cx="3565053" cy="2222216"/>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692440"/>
              <a:ext cx="3565053" cy="2222216"/>
            </a:xfrm>
            <a:prstGeom prst="rect">
              <a:avLst/>
            </a:prstGeom>
          </p:spPr>
        </p:pic>
        <p:pic>
          <p:nvPicPr>
            <p:cNvPr id="16" name="Picture 1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4963" b="30767"/>
            <a:stretch/>
          </p:blipFill>
          <p:spPr bwMode="auto">
            <a:xfrm>
              <a:off x="636935" y="2973507"/>
              <a:ext cx="2145896" cy="129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itle 8"/>
          <p:cNvSpPr>
            <a:spLocks noGrp="1"/>
          </p:cNvSpPr>
          <p:nvPr>
            <p:ph type="title"/>
          </p:nvPr>
        </p:nvSpPr>
        <p:spPr>
          <a:xfrm>
            <a:off x="406400" y="111762"/>
            <a:ext cx="11176000" cy="1143000"/>
          </a:xfrm>
        </p:spPr>
        <p:txBody>
          <a:bodyPr>
            <a:normAutofit/>
          </a:bodyPr>
          <a:lstStyle/>
          <a:p>
            <a:r>
              <a:rPr lang="en-US" dirty="0">
                <a:solidFill>
                  <a:srgbClr val="0B4F6C"/>
                </a:solidFill>
                <a:latin typeface="Tungsten Semibold"/>
              </a:rPr>
              <a:t>  Navigating to Biometrics</a:t>
            </a:r>
          </a:p>
        </p:txBody>
      </p:sp>
      <p:sp>
        <p:nvSpPr>
          <p:cNvPr id="3" name="Content Placeholder 2"/>
          <p:cNvSpPr>
            <a:spLocks noGrp="1"/>
          </p:cNvSpPr>
          <p:nvPr>
            <p:ph idx="1"/>
          </p:nvPr>
        </p:nvSpPr>
        <p:spPr>
          <a:xfrm>
            <a:off x="406400" y="990600"/>
            <a:ext cx="11176000" cy="1547761"/>
          </a:xfrm>
        </p:spPr>
        <p:txBody>
          <a:bodyPr>
            <a:normAutofit/>
          </a:bodyPr>
          <a:lstStyle/>
          <a:p>
            <a:r>
              <a:rPr lang="en-US" dirty="0">
                <a:latin typeface="Tungsten Book" pitchFamily="50" charset="0"/>
              </a:rPr>
              <a:t>Go to Take Charge | Live Well homepage </a:t>
            </a:r>
            <a:r>
              <a:rPr lang="en-US" dirty="0"/>
              <a:t>das.ohio.gov/wellness  </a:t>
            </a:r>
          </a:p>
          <a:p>
            <a:r>
              <a:rPr lang="en-US" dirty="0"/>
              <a:t>Click on Biometric Screening/Physician Form tile</a:t>
            </a:r>
          </a:p>
          <a:p>
            <a:r>
              <a:rPr lang="en-US" dirty="0"/>
              <a:t>Read instructions, click on </a:t>
            </a:r>
            <a:r>
              <a:rPr lang="en-US" u="sng" dirty="0">
                <a:hlinkClick r:id="rId6" tooltip="https://join.virginpulse.com/stateofohio"/>
              </a:rPr>
              <a:t>join.virginpulse.com/</a:t>
            </a:r>
            <a:r>
              <a:rPr lang="en-US" u="sng" dirty="0" err="1">
                <a:hlinkClick r:id="rId6" tooltip="https://join.virginpulse.com/stateofohio"/>
              </a:rPr>
              <a:t>stateofohio</a:t>
            </a:r>
            <a:r>
              <a:rPr lang="en-US" u="sng" dirty="0"/>
              <a:t>,</a:t>
            </a:r>
            <a:r>
              <a:rPr lang="en-US" dirty="0"/>
              <a:t> and login</a:t>
            </a:r>
          </a:p>
        </p:txBody>
      </p:sp>
      <p:sp>
        <p:nvSpPr>
          <p:cNvPr id="17" name="Connector 16"/>
          <p:cNvSpPr/>
          <p:nvPr/>
        </p:nvSpPr>
        <p:spPr>
          <a:xfrm>
            <a:off x="627395" y="3134710"/>
            <a:ext cx="403610" cy="294290"/>
          </a:xfrm>
          <a:prstGeom prst="flowChartConnector">
            <a:avLst/>
          </a:prstGeom>
          <a:solidFill>
            <a:schemeClr val="accent5"/>
          </a:solidFill>
          <a:ln w="12700" cmpd="sng">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1219140"/>
            <a:r>
              <a:rPr lang="en-US" sz="1200" b="1" dirty="0">
                <a:solidFill>
                  <a:srgbClr val="FFFFFF"/>
                </a:solidFill>
                <a:latin typeface="Tungsten Semibold" charset="0"/>
                <a:ea typeface="Tungsten Semibold" charset="0"/>
                <a:cs typeface="Tungsten Semibold" charset="0"/>
              </a:rPr>
              <a:t>1</a:t>
            </a:r>
          </a:p>
        </p:txBody>
      </p:sp>
      <p:sp>
        <p:nvSpPr>
          <p:cNvPr id="18" name="TextBox 17"/>
          <p:cNvSpPr txBox="1"/>
          <p:nvPr/>
        </p:nvSpPr>
        <p:spPr>
          <a:xfrm>
            <a:off x="1031004" y="3160449"/>
            <a:ext cx="2247691" cy="319446"/>
          </a:xfrm>
          <a:prstGeom prst="rect">
            <a:avLst/>
          </a:prstGeom>
          <a:noFill/>
        </p:spPr>
        <p:txBody>
          <a:bodyPr wrap="square" rtlCol="0" anchor="t">
            <a:spAutoFit/>
          </a:bodyPr>
          <a:lstStyle/>
          <a:p>
            <a:pPr defTabSz="1219140">
              <a:lnSpc>
                <a:spcPct val="80000"/>
              </a:lnSpc>
            </a:pPr>
            <a:r>
              <a:rPr lang="en-US" b="1" dirty="0">
                <a:solidFill>
                  <a:srgbClr val="0B4F6C"/>
                </a:solidFill>
                <a:latin typeface="Whitney Book"/>
                <a:ea typeface="Whitney Book" charset="0"/>
                <a:cs typeface="Whitney Book" charset="0"/>
              </a:rPr>
              <a:t>TCLW Homepage</a:t>
            </a:r>
          </a:p>
        </p:txBody>
      </p:sp>
      <p:sp>
        <p:nvSpPr>
          <p:cNvPr id="22" name="TextBox 21"/>
          <p:cNvSpPr txBox="1"/>
          <p:nvPr/>
        </p:nvSpPr>
        <p:spPr>
          <a:xfrm>
            <a:off x="5200225" y="3162389"/>
            <a:ext cx="2984592" cy="319446"/>
          </a:xfrm>
          <a:prstGeom prst="rect">
            <a:avLst/>
          </a:prstGeom>
          <a:noFill/>
        </p:spPr>
        <p:txBody>
          <a:bodyPr wrap="square" rtlCol="0" anchor="t">
            <a:spAutoFit/>
          </a:bodyPr>
          <a:lstStyle/>
          <a:p>
            <a:pPr defTabSz="1219140">
              <a:lnSpc>
                <a:spcPct val="80000"/>
              </a:lnSpc>
            </a:pPr>
            <a:r>
              <a:rPr lang="en-US" b="1" dirty="0">
                <a:solidFill>
                  <a:srgbClr val="0B4F6C"/>
                </a:solidFill>
                <a:latin typeface="Whitney Book"/>
                <a:ea typeface="Whitney Book" charset="0"/>
                <a:cs typeface="Whitney Book" charset="0"/>
              </a:rPr>
              <a:t>Biometric tile</a:t>
            </a:r>
          </a:p>
        </p:txBody>
      </p:sp>
      <p:sp>
        <p:nvSpPr>
          <p:cNvPr id="24" name="Connector 23"/>
          <p:cNvSpPr/>
          <p:nvPr/>
        </p:nvSpPr>
        <p:spPr>
          <a:xfrm>
            <a:off x="4747552" y="3058297"/>
            <a:ext cx="456251" cy="364028"/>
          </a:xfrm>
          <a:prstGeom prst="flowChartConnector">
            <a:avLst/>
          </a:prstGeom>
          <a:solidFill>
            <a:schemeClr val="accent5"/>
          </a:solidFill>
          <a:ln w="12700" cmpd="sng">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1219140"/>
            <a:r>
              <a:rPr lang="en-US" sz="1200" b="1" dirty="0">
                <a:solidFill>
                  <a:srgbClr val="FFFFFF"/>
                </a:solidFill>
                <a:latin typeface="Tungsten Semibold" charset="0"/>
                <a:ea typeface="Tungsten Semibold" charset="0"/>
                <a:cs typeface="Tungsten Semibold" charset="0"/>
              </a:rPr>
              <a:t>2</a:t>
            </a:r>
          </a:p>
        </p:txBody>
      </p:sp>
      <p:sp>
        <p:nvSpPr>
          <p:cNvPr id="25" name="Connector 24"/>
          <p:cNvSpPr/>
          <p:nvPr/>
        </p:nvSpPr>
        <p:spPr>
          <a:xfrm>
            <a:off x="8555759" y="3116588"/>
            <a:ext cx="439156" cy="319445"/>
          </a:xfrm>
          <a:prstGeom prst="flowChartConnector">
            <a:avLst/>
          </a:prstGeom>
          <a:solidFill>
            <a:schemeClr val="accent5"/>
          </a:solidFill>
          <a:ln w="12700" cmpd="sng">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1219140"/>
            <a:r>
              <a:rPr lang="en-US" sz="1200" b="1" dirty="0">
                <a:solidFill>
                  <a:srgbClr val="FFFFFF"/>
                </a:solidFill>
                <a:latin typeface="Tungsten Semibold" charset="0"/>
                <a:ea typeface="Tungsten Semibold" charset="0"/>
                <a:cs typeface="Tungsten Semibold" charset="0"/>
              </a:rPr>
              <a:t>3</a:t>
            </a:r>
          </a:p>
        </p:txBody>
      </p:sp>
      <p:sp>
        <p:nvSpPr>
          <p:cNvPr id="26" name="TextBox 25"/>
          <p:cNvSpPr txBox="1"/>
          <p:nvPr/>
        </p:nvSpPr>
        <p:spPr>
          <a:xfrm>
            <a:off x="8969359" y="3149962"/>
            <a:ext cx="3050970" cy="319446"/>
          </a:xfrm>
          <a:prstGeom prst="rect">
            <a:avLst/>
          </a:prstGeom>
          <a:noFill/>
        </p:spPr>
        <p:txBody>
          <a:bodyPr wrap="square" rtlCol="0" anchor="t">
            <a:spAutoFit/>
          </a:bodyPr>
          <a:lstStyle/>
          <a:p>
            <a:pPr defTabSz="1219140">
              <a:lnSpc>
                <a:spcPct val="80000"/>
              </a:lnSpc>
            </a:pPr>
            <a:r>
              <a:rPr lang="en-US" b="1" dirty="0">
                <a:solidFill>
                  <a:srgbClr val="0B4F6C"/>
                </a:solidFill>
                <a:latin typeface="Whitney Book"/>
                <a:ea typeface="Whitney Book" charset="0"/>
                <a:cs typeface="Whitney Book" charset="0"/>
              </a:rPr>
              <a:t>Biometric instructions &amp; link</a:t>
            </a:r>
          </a:p>
        </p:txBody>
      </p:sp>
      <p:grpSp>
        <p:nvGrpSpPr>
          <p:cNvPr id="7" name="Group 6"/>
          <p:cNvGrpSpPr/>
          <p:nvPr/>
        </p:nvGrpSpPr>
        <p:grpSpPr>
          <a:xfrm>
            <a:off x="7939602" y="3327521"/>
            <a:ext cx="4545854" cy="2962955"/>
            <a:chOff x="5761726" y="260493"/>
            <a:chExt cx="3565053" cy="2222216"/>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1726" y="260493"/>
              <a:ext cx="3565053" cy="2222216"/>
            </a:xfrm>
            <a:prstGeom prst="rect">
              <a:avLst/>
            </a:prstGeom>
          </p:spPr>
        </p:pic>
        <p:pic>
          <p:nvPicPr>
            <p:cNvPr id="27" name="Picture 26"/>
            <p:cNvPicPr>
              <a:picLocks noChangeAspect="1"/>
            </p:cNvPicPr>
            <p:nvPr/>
          </p:nvPicPr>
          <p:blipFill rotWithShape="1">
            <a:blip r:embed="rId7" cstate="print">
              <a:extLst>
                <a:ext uri="{28A0092B-C50C-407E-A947-70E740481C1C}">
                  <a14:useLocalDpi xmlns:a14="http://schemas.microsoft.com/office/drawing/2010/main" val="0"/>
                </a:ext>
              </a:extLst>
            </a:blip>
            <a:srcRect l="10779" r="13597"/>
            <a:stretch/>
          </p:blipFill>
          <p:spPr>
            <a:xfrm>
              <a:off x="6417145" y="522368"/>
              <a:ext cx="2118998" cy="1334995"/>
            </a:xfrm>
            <a:prstGeom prst="rect">
              <a:avLst/>
            </a:prstGeom>
            <a:effectLst/>
          </p:spPr>
        </p:pic>
      </p:grpSp>
      <p:sp>
        <p:nvSpPr>
          <p:cNvPr id="2" name="TextBox 1">
            <a:extLst>
              <a:ext uri="{FF2B5EF4-FFF2-40B4-BE49-F238E27FC236}">
                <a16:creationId xmlns:a16="http://schemas.microsoft.com/office/drawing/2014/main" id="{AC36B32D-2591-0642-BC5A-FC8A396F36B0}"/>
              </a:ext>
            </a:extLst>
          </p:cNvPr>
          <p:cNvSpPr txBox="1"/>
          <p:nvPr/>
        </p:nvSpPr>
        <p:spPr>
          <a:xfrm>
            <a:off x="8969359" y="6495862"/>
            <a:ext cx="3516097" cy="256545"/>
          </a:xfrm>
          <a:prstGeom prst="rect">
            <a:avLst/>
          </a:prstGeom>
          <a:noFill/>
        </p:spPr>
        <p:txBody>
          <a:bodyPr wrap="square" rtlCol="0">
            <a:spAutoFit/>
          </a:bodyPr>
          <a:lstStyle/>
          <a:p>
            <a:r>
              <a:rPr lang="en-US" sz="1067" dirty="0">
                <a:solidFill>
                  <a:schemeClr val="tx1">
                    <a:lumMod val="75000"/>
                  </a:schemeClr>
                </a:solidFill>
              </a:rPr>
              <a:t>Note: all images are samples</a:t>
            </a:r>
          </a:p>
        </p:txBody>
      </p:sp>
      <p:pic>
        <p:nvPicPr>
          <p:cNvPr id="8" name="Picture 4" descr="A close up of a sign&#10;&#10;Description generated with very high confidence">
            <a:extLst>
              <a:ext uri="{FF2B5EF4-FFF2-40B4-BE49-F238E27FC236}">
                <a16:creationId xmlns:a16="http://schemas.microsoft.com/office/drawing/2014/main" id="{DD540DF7-E995-40CE-A7F0-FE02548C01DE}"/>
              </a:ext>
            </a:extLst>
          </p:cNvPr>
          <p:cNvPicPr>
            <a:picLocks noChangeAspect="1"/>
          </p:cNvPicPr>
          <p:nvPr/>
        </p:nvPicPr>
        <p:blipFill>
          <a:blip r:embed="rId8"/>
          <a:stretch>
            <a:fillRect/>
          </a:stretch>
        </p:blipFill>
        <p:spPr>
          <a:xfrm>
            <a:off x="10796813" y="5836824"/>
            <a:ext cx="1155701" cy="779608"/>
          </a:xfrm>
          <a:prstGeom prst="rect">
            <a:avLst/>
          </a:prstGeom>
        </p:spPr>
      </p:pic>
      <p:pic>
        <p:nvPicPr>
          <p:cNvPr id="10" name="Picture 9">
            <a:extLst>
              <a:ext uri="{FF2B5EF4-FFF2-40B4-BE49-F238E27FC236}">
                <a16:creationId xmlns:a16="http://schemas.microsoft.com/office/drawing/2014/main" id="{D7E75B1B-CC9B-4AC5-BE0F-7B3C647B941C}"/>
              </a:ext>
            </a:extLst>
          </p:cNvPr>
          <p:cNvPicPr>
            <a:picLocks noChangeAspect="1"/>
          </p:cNvPicPr>
          <p:nvPr/>
        </p:nvPicPr>
        <p:blipFill rotWithShape="1">
          <a:blip r:embed="rId9"/>
          <a:srcRect r="25883"/>
          <a:stretch/>
        </p:blipFill>
        <p:spPr>
          <a:xfrm>
            <a:off x="627394" y="3694928"/>
            <a:ext cx="2861195" cy="1778003"/>
          </a:xfrm>
          <a:prstGeom prst="rect">
            <a:avLst/>
          </a:prstGeom>
        </p:spPr>
      </p:pic>
      <p:pic>
        <p:nvPicPr>
          <p:cNvPr id="29" name="Picture 28">
            <a:extLst>
              <a:ext uri="{FF2B5EF4-FFF2-40B4-BE49-F238E27FC236}">
                <a16:creationId xmlns:a16="http://schemas.microsoft.com/office/drawing/2014/main" id="{1281893C-AA6A-4D44-90C7-15E32B024575}"/>
              </a:ext>
            </a:extLst>
          </p:cNvPr>
          <p:cNvPicPr>
            <a:picLocks noChangeAspect="1"/>
          </p:cNvPicPr>
          <p:nvPr/>
        </p:nvPicPr>
        <p:blipFill rotWithShape="1">
          <a:blip r:embed="rId9"/>
          <a:srcRect r="25883"/>
          <a:stretch/>
        </p:blipFill>
        <p:spPr>
          <a:xfrm>
            <a:off x="4694610" y="3672559"/>
            <a:ext cx="2861195" cy="1778003"/>
          </a:xfrm>
          <a:prstGeom prst="rect">
            <a:avLst/>
          </a:prstGeom>
        </p:spPr>
      </p:pic>
      <p:sp>
        <p:nvSpPr>
          <p:cNvPr id="11" name="Oval 10">
            <a:extLst>
              <a:ext uri="{FF2B5EF4-FFF2-40B4-BE49-F238E27FC236}">
                <a16:creationId xmlns:a16="http://schemas.microsoft.com/office/drawing/2014/main" id="{3F70D4BD-0DDA-4D8B-953C-D7866223D8CA}"/>
              </a:ext>
            </a:extLst>
          </p:cNvPr>
          <p:cNvSpPr/>
          <p:nvPr/>
        </p:nvSpPr>
        <p:spPr>
          <a:xfrm>
            <a:off x="5380798" y="4412343"/>
            <a:ext cx="1515841" cy="1228943"/>
          </a:xfrm>
          <a:prstGeom prst="ellipse">
            <a:avLst/>
          </a:prstGeom>
          <a:noFill/>
          <a:ln w="57150">
            <a:solidFill>
              <a:srgbClr val="56DB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766584E-63AD-44D9-BEF3-78AE5DC50D02}"/>
              </a:ext>
            </a:extLst>
          </p:cNvPr>
          <p:cNvPicPr>
            <a:picLocks noChangeAspect="1"/>
          </p:cNvPicPr>
          <p:nvPr/>
        </p:nvPicPr>
        <p:blipFill>
          <a:blip r:embed="rId10"/>
          <a:stretch>
            <a:fillRect/>
          </a:stretch>
        </p:blipFill>
        <p:spPr>
          <a:xfrm>
            <a:off x="8735036" y="3672559"/>
            <a:ext cx="2818335" cy="1755316"/>
          </a:xfrm>
          <a:prstGeom prst="rect">
            <a:avLst/>
          </a:prstGeom>
        </p:spPr>
      </p:pic>
    </p:spTree>
    <p:extLst>
      <p:ext uri="{BB962C8B-B14F-4D97-AF65-F5344CB8AC3E}">
        <p14:creationId xmlns:p14="http://schemas.microsoft.com/office/powerpoint/2010/main" val="3797211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0B4F6C"/>
                </a:solidFill>
                <a:latin typeface="Tungsten Semibold"/>
              </a:rPr>
              <a:t>Navigating to Biometrics</a:t>
            </a:r>
          </a:p>
        </p:txBody>
      </p:sp>
      <p:sp>
        <p:nvSpPr>
          <p:cNvPr id="4" name="Content Placeholder 3"/>
          <p:cNvSpPr>
            <a:spLocks noGrp="1"/>
          </p:cNvSpPr>
          <p:nvPr>
            <p:ph idx="1"/>
          </p:nvPr>
        </p:nvSpPr>
        <p:spPr>
          <a:xfrm>
            <a:off x="406400" y="1069041"/>
            <a:ext cx="11176000" cy="609600"/>
          </a:xfrm>
        </p:spPr>
        <p:txBody>
          <a:bodyPr/>
          <a:lstStyle/>
          <a:p>
            <a:r>
              <a:rPr lang="en-US" dirty="0">
                <a:latin typeface="Tungsten Book" pitchFamily="50" charset="0"/>
              </a:rPr>
              <a:t>Programs Page- Quest</a:t>
            </a:r>
          </a:p>
        </p:txBody>
      </p:sp>
      <p:pic>
        <p:nvPicPr>
          <p:cNvPr id="5" name="Picture 4" descr="Icon_Program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200" y="340361"/>
            <a:ext cx="487680" cy="487680"/>
          </a:xfrm>
          <a:prstGeom prst="rect">
            <a:avLst/>
          </a:prstGeom>
        </p:spPr>
      </p:pic>
      <p:pic>
        <p:nvPicPr>
          <p:cNvPr id="8" name="Picture Placeholder 7">
            <a:extLst>
              <a:ext uri="{FF2B5EF4-FFF2-40B4-BE49-F238E27FC236}">
                <a16:creationId xmlns:a16="http://schemas.microsoft.com/office/drawing/2014/main" id="{28349140-411A-40DD-8E6F-349D4F10A476}"/>
              </a:ext>
            </a:extLst>
          </p:cNvPr>
          <p:cNvPicPr>
            <a:picLocks noGrp="1" noChangeAspect="1"/>
          </p:cNvPicPr>
          <p:nvPr>
            <p:ph type="pic" sz="quarter" idx="10"/>
          </p:nvPr>
        </p:nvPicPr>
        <p:blipFill rotWithShape="1">
          <a:blip r:embed="rId4"/>
          <a:srcRect l="6826" t="6195" r="14731" b="2876"/>
          <a:stretch/>
        </p:blipFill>
        <p:spPr>
          <a:xfrm>
            <a:off x="3120000" y="1866600"/>
            <a:ext cx="5940067" cy="3731442"/>
          </a:xfrm>
          <a:prstGeom prst="rect">
            <a:avLst/>
          </a:prstGeom>
        </p:spPr>
      </p:pic>
      <p:pic>
        <p:nvPicPr>
          <p:cNvPr id="2" name="Picture 4" descr="A close up of a sign&#10;&#10;Description generated with very high confidence">
            <a:extLst>
              <a:ext uri="{FF2B5EF4-FFF2-40B4-BE49-F238E27FC236}">
                <a16:creationId xmlns:a16="http://schemas.microsoft.com/office/drawing/2014/main" id="{CF9628D4-8F34-4B27-ADD5-C69E51F63F76}"/>
              </a:ext>
            </a:extLst>
          </p:cNvPr>
          <p:cNvPicPr>
            <a:picLocks noChangeAspect="1"/>
          </p:cNvPicPr>
          <p:nvPr/>
        </p:nvPicPr>
        <p:blipFill>
          <a:blip r:embed="rId5"/>
          <a:stretch>
            <a:fillRect/>
          </a:stretch>
        </p:blipFill>
        <p:spPr>
          <a:xfrm>
            <a:off x="10796813" y="5836824"/>
            <a:ext cx="1155701" cy="779608"/>
          </a:xfrm>
          <a:prstGeom prst="rect">
            <a:avLst/>
          </a:prstGeom>
        </p:spPr>
      </p:pic>
      <p:sp>
        <p:nvSpPr>
          <p:cNvPr id="7" name="Rectangle: Rounded Corners 6">
            <a:extLst>
              <a:ext uri="{FF2B5EF4-FFF2-40B4-BE49-F238E27FC236}">
                <a16:creationId xmlns:a16="http://schemas.microsoft.com/office/drawing/2014/main" id="{02C41A8B-BB76-4E88-82BF-75CE8406CF21}"/>
              </a:ext>
            </a:extLst>
          </p:cNvPr>
          <p:cNvSpPr/>
          <p:nvPr/>
        </p:nvSpPr>
        <p:spPr>
          <a:xfrm>
            <a:off x="4759895" y="1866600"/>
            <a:ext cx="737118" cy="465224"/>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E17C3BE1-2393-4AD0-A66E-2D37661B73FC}"/>
              </a:ext>
            </a:extLst>
          </p:cNvPr>
          <p:cNvSpPr/>
          <p:nvPr/>
        </p:nvSpPr>
        <p:spPr>
          <a:xfrm>
            <a:off x="4391336" y="2846526"/>
            <a:ext cx="737118" cy="465224"/>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4929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1441" y="861306"/>
            <a:ext cx="10506456" cy="918041"/>
          </a:xfrm>
        </p:spPr>
        <p:txBody>
          <a:bodyPr vert="horz" lIns="91440" tIns="45720" rIns="91440" bIns="45720" rtlCol="0" anchor="b">
            <a:normAutofit fontScale="90000"/>
          </a:bodyPr>
          <a:lstStyle/>
          <a:p>
            <a:r>
              <a:rPr lang="en-US" dirty="0">
                <a:solidFill>
                  <a:srgbClr val="0B4F6C"/>
                </a:solidFill>
                <a:latin typeface="Tungsten Semibold" pitchFamily="50" charset="0"/>
              </a:rPr>
              <a:t>Biometric Options: Patient Service Center, Onsite Event, Physician Form</a:t>
            </a:r>
            <a:br>
              <a:rPr lang="en-US" dirty="0">
                <a:solidFill>
                  <a:srgbClr val="0B4F6C"/>
                </a:solidFill>
                <a:latin typeface="Tungsten Semibold" pitchFamily="50" charset="0"/>
              </a:rPr>
            </a:br>
            <a:endParaRPr lang="en-US" dirty="0">
              <a:solidFill>
                <a:srgbClr val="0B4F6C"/>
              </a:solidFill>
              <a:highlight>
                <a:srgbClr val="FFFF00"/>
              </a:highlight>
              <a:latin typeface="Tungsten Semibold" pitchFamily="50" charset="0"/>
            </a:endParaRPr>
          </a:p>
        </p:txBody>
      </p:sp>
      <p:pic>
        <p:nvPicPr>
          <p:cNvPr id="5" name="Picture 4" descr="Icon_Program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9200" y="340361"/>
            <a:ext cx="487680" cy="487680"/>
          </a:xfrm>
          <a:prstGeom prst="rect">
            <a:avLst/>
          </a:prstGeom>
        </p:spPr>
      </p:pic>
      <p:pic>
        <p:nvPicPr>
          <p:cNvPr id="2" name="Picture 4" descr="A close up of a sign&#10;&#10;Description generated with very high confidence">
            <a:extLst>
              <a:ext uri="{FF2B5EF4-FFF2-40B4-BE49-F238E27FC236}">
                <a16:creationId xmlns:a16="http://schemas.microsoft.com/office/drawing/2014/main" id="{71B16BFF-DCEF-4C20-BBD0-F583B4FF7B67}"/>
              </a:ext>
            </a:extLst>
          </p:cNvPr>
          <p:cNvPicPr>
            <a:picLocks noChangeAspect="1"/>
          </p:cNvPicPr>
          <p:nvPr/>
        </p:nvPicPr>
        <p:blipFill>
          <a:blip r:embed="rId4"/>
          <a:stretch>
            <a:fillRect/>
          </a:stretch>
        </p:blipFill>
        <p:spPr>
          <a:xfrm>
            <a:off x="10796813" y="5836824"/>
            <a:ext cx="1155701" cy="779608"/>
          </a:xfrm>
          <a:prstGeom prst="rect">
            <a:avLst/>
          </a:prstGeom>
        </p:spPr>
      </p:pic>
      <p:pic>
        <p:nvPicPr>
          <p:cNvPr id="4" name="Picture 3">
            <a:extLst>
              <a:ext uri="{FF2B5EF4-FFF2-40B4-BE49-F238E27FC236}">
                <a16:creationId xmlns:a16="http://schemas.microsoft.com/office/drawing/2014/main" id="{57D1103A-7DFB-4E25-A747-B50A3E1EA27E}"/>
              </a:ext>
            </a:extLst>
          </p:cNvPr>
          <p:cNvPicPr>
            <a:picLocks noChangeAspect="1"/>
          </p:cNvPicPr>
          <p:nvPr/>
        </p:nvPicPr>
        <p:blipFill rotWithShape="1">
          <a:blip r:embed="rId5"/>
          <a:srcRect l="38495" t="21531" r="29056" b="43430"/>
          <a:stretch/>
        </p:blipFill>
        <p:spPr>
          <a:xfrm>
            <a:off x="3103180" y="2174031"/>
            <a:ext cx="5985639" cy="3501034"/>
          </a:xfrm>
          <a:prstGeom prst="rect">
            <a:avLst/>
          </a:prstGeom>
        </p:spPr>
      </p:pic>
      <p:pic>
        <p:nvPicPr>
          <p:cNvPr id="7" name="Picture 6">
            <a:extLst>
              <a:ext uri="{FF2B5EF4-FFF2-40B4-BE49-F238E27FC236}">
                <a16:creationId xmlns:a16="http://schemas.microsoft.com/office/drawing/2014/main" id="{C73BFABB-285D-4A37-B300-222075DE2179}"/>
              </a:ext>
            </a:extLst>
          </p:cNvPr>
          <p:cNvPicPr/>
          <p:nvPr/>
        </p:nvPicPr>
        <p:blipFill rotWithShape="1">
          <a:blip r:embed="rId6"/>
          <a:srcRect l="4004" t="5917" r="4004" b="83629"/>
          <a:stretch/>
        </p:blipFill>
        <p:spPr bwMode="auto">
          <a:xfrm>
            <a:off x="3103180" y="1837480"/>
            <a:ext cx="5985639" cy="336551"/>
          </a:xfrm>
          <a:prstGeom prst="rect">
            <a:avLst/>
          </a:prstGeom>
          <a:ln>
            <a:noFill/>
          </a:ln>
          <a:extLst>
            <a:ext uri="{53640926-AAD7-44D8-BBD7-CCE9431645EC}">
              <a14:shadowObscured xmlns:a14="http://schemas.microsoft.com/office/drawing/2010/main"/>
            </a:ext>
          </a:extLst>
        </p:spPr>
      </p:pic>
      <p:sp>
        <p:nvSpPr>
          <p:cNvPr id="9" name="Rectangle: Rounded Corners 8">
            <a:extLst>
              <a:ext uri="{FF2B5EF4-FFF2-40B4-BE49-F238E27FC236}">
                <a16:creationId xmlns:a16="http://schemas.microsoft.com/office/drawing/2014/main" id="{59F62C0C-28A4-4AA8-8118-9247671D72F9}"/>
              </a:ext>
            </a:extLst>
          </p:cNvPr>
          <p:cNvSpPr/>
          <p:nvPr/>
        </p:nvSpPr>
        <p:spPr>
          <a:xfrm>
            <a:off x="4942775" y="1837480"/>
            <a:ext cx="737118" cy="465224"/>
          </a:xfrm>
          <a:prstGeom prst="round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AE43886-9DEC-427D-B5D6-1029B8F0E1B5}"/>
              </a:ext>
            </a:extLst>
          </p:cNvPr>
          <p:cNvSpPr/>
          <p:nvPr/>
        </p:nvSpPr>
        <p:spPr>
          <a:xfrm>
            <a:off x="111441" y="1107256"/>
            <a:ext cx="4324454" cy="523220"/>
          </a:xfrm>
          <a:prstGeom prst="rect">
            <a:avLst/>
          </a:prstGeom>
        </p:spPr>
        <p:txBody>
          <a:bodyPr wrap="none">
            <a:spAutoFit/>
          </a:bodyPr>
          <a:lstStyle/>
          <a:p>
            <a:pPr marL="457200" indent="-457200">
              <a:buFont typeface="Arial" panose="020B0604020202020204" pitchFamily="34" charset="0"/>
              <a:buChar char="•"/>
            </a:pPr>
            <a:r>
              <a:rPr lang="en-US" sz="2800" dirty="0">
                <a:solidFill>
                  <a:prstClr val="black"/>
                </a:solidFill>
                <a:latin typeface="Tungsten Book"/>
                <a:ea typeface="+mj-ea"/>
                <a:cs typeface="+mj-cs"/>
              </a:rPr>
              <a:t>Earn $100 for completing</a:t>
            </a:r>
            <a:endParaRPr lang="en-US" sz="2800" dirty="0"/>
          </a:p>
        </p:txBody>
      </p:sp>
    </p:spTree>
    <p:extLst>
      <p:ext uri="{BB962C8B-B14F-4D97-AF65-F5344CB8AC3E}">
        <p14:creationId xmlns:p14="http://schemas.microsoft.com/office/powerpoint/2010/main" val="2592334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6DB7ADBC-26DA-450D-A8BF-E1ACCB4663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0234" y="1"/>
            <a:ext cx="6488456" cy="3036711"/>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5692FB99-428A-4151-9665-80E56EF03D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9870" y="1"/>
            <a:ext cx="6069184" cy="2839783"/>
          </a:xfrm>
          <a:custGeom>
            <a:avLst/>
            <a:gdLst>
              <a:gd name="connsiteX0" fmla="*/ 0 w 6069184"/>
              <a:gd name="connsiteY0" fmla="*/ 0 h 2839783"/>
              <a:gd name="connsiteX1" fmla="*/ 6069184 w 6069184"/>
              <a:gd name="connsiteY1" fmla="*/ 0 h 2839783"/>
              <a:gd name="connsiteX2" fmla="*/ 6063824 w 6069184"/>
              <a:gd name="connsiteY2" fmla="*/ 106160 h 2839783"/>
              <a:gd name="connsiteX3" fmla="*/ 3034592 w 6069184"/>
              <a:gd name="connsiteY3" fmla="*/ 2839783 h 2839783"/>
              <a:gd name="connsiteX4" fmla="*/ 5361 w 6069184"/>
              <a:gd name="connsiteY4" fmla="*/ 106160 h 2839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184" h="2839783">
                <a:moveTo>
                  <a:pt x="0" y="0"/>
                </a:moveTo>
                <a:lnTo>
                  <a:pt x="6069184" y="0"/>
                </a:lnTo>
                <a:lnTo>
                  <a:pt x="6063824" y="106160"/>
                </a:lnTo>
                <a:cubicBezTo>
                  <a:pt x="5907892" y="1641596"/>
                  <a:pt x="4611168" y="2839783"/>
                  <a:pt x="3034592" y="2839783"/>
                </a:cubicBezTo>
                <a:cubicBezTo>
                  <a:pt x="1458016" y="2839783"/>
                  <a:pt x="161293" y="1641596"/>
                  <a:pt x="5361" y="106160"/>
                </a:cubicBezTo>
                <a:close/>
              </a:path>
            </a:pathLst>
          </a:custGeom>
          <a:solidFill>
            <a:srgbClr val="E3411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5E3C0EDB-60D3-4CEF-8B80-C6D01E08DE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900758"/>
            <a:ext cx="5198011" cy="3957242"/>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4B306978-A26E-4AC4-9EAA-BD29BD476A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24786"/>
            <a:ext cx="5001415" cy="3733214"/>
          </a:xfrm>
          <a:custGeom>
            <a:avLst/>
            <a:gdLst>
              <a:gd name="connsiteX0" fmla="*/ 1956463 w 5001415"/>
              <a:gd name="connsiteY0" fmla="*/ 0 h 3733214"/>
              <a:gd name="connsiteX1" fmla="*/ 5001415 w 5001415"/>
              <a:gd name="connsiteY1" fmla="*/ 3044952 h 3733214"/>
              <a:gd name="connsiteX2" fmla="*/ 4939553 w 5001415"/>
              <a:gd name="connsiteY2" fmla="*/ 3658617 h 3733214"/>
              <a:gd name="connsiteX3" fmla="*/ 4920372 w 5001415"/>
              <a:gd name="connsiteY3" fmla="*/ 3733214 h 3733214"/>
              <a:gd name="connsiteX4" fmla="*/ 0 w 5001415"/>
              <a:gd name="connsiteY4" fmla="*/ 3733214 h 3733214"/>
              <a:gd name="connsiteX5" fmla="*/ 0 w 5001415"/>
              <a:gd name="connsiteY5" fmla="*/ 713124 h 3733214"/>
              <a:gd name="connsiteX6" fmla="*/ 19591 w 5001415"/>
              <a:gd name="connsiteY6" fmla="*/ 695319 h 3733214"/>
              <a:gd name="connsiteX7" fmla="*/ 1956463 w 5001415"/>
              <a:gd name="connsiteY7" fmla="*/ 0 h 373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1415" h="3733214">
                <a:moveTo>
                  <a:pt x="1956463" y="0"/>
                </a:moveTo>
                <a:cubicBezTo>
                  <a:pt x="3638144" y="0"/>
                  <a:pt x="5001415" y="1363271"/>
                  <a:pt x="5001415" y="3044952"/>
                </a:cubicBezTo>
                <a:cubicBezTo>
                  <a:pt x="5001415" y="3255162"/>
                  <a:pt x="4980114" y="3460397"/>
                  <a:pt x="4939553" y="3658617"/>
                </a:cubicBezTo>
                <a:lnTo>
                  <a:pt x="4920372" y="3733214"/>
                </a:lnTo>
                <a:lnTo>
                  <a:pt x="0" y="3733214"/>
                </a:lnTo>
                <a:lnTo>
                  <a:pt x="0" y="713124"/>
                </a:lnTo>
                <a:lnTo>
                  <a:pt x="19591" y="695319"/>
                </a:lnTo>
                <a:cubicBezTo>
                  <a:pt x="545938" y="260939"/>
                  <a:pt x="1220728" y="0"/>
                  <a:pt x="195646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40C269CE-FB56-4D68-8CFB-1CFD5F3505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9837" y="500244"/>
            <a:ext cx="6428625" cy="6357756"/>
          </a:xfrm>
          <a:custGeom>
            <a:avLst/>
            <a:gdLst>
              <a:gd name="connsiteX0" fmla="*/ 4279392 w 6428625"/>
              <a:gd name="connsiteY0" fmla="*/ 0 h 6357756"/>
              <a:gd name="connsiteX1" fmla="*/ 6319204 w 6428625"/>
              <a:gd name="connsiteY1" fmla="*/ 516500 h 6357756"/>
              <a:gd name="connsiteX2" fmla="*/ 6428625 w 6428625"/>
              <a:gd name="connsiteY2" fmla="*/ 579415 h 6357756"/>
              <a:gd name="connsiteX3" fmla="*/ 6428625 w 6428625"/>
              <a:gd name="connsiteY3" fmla="*/ 6357756 h 6357756"/>
              <a:gd name="connsiteX4" fmla="*/ 539921 w 6428625"/>
              <a:gd name="connsiteY4" fmla="*/ 6357756 h 6357756"/>
              <a:gd name="connsiteX5" fmla="*/ 516500 w 6428625"/>
              <a:gd name="connsiteY5" fmla="*/ 6319205 h 6357756"/>
              <a:gd name="connsiteX6" fmla="*/ 0 w 6428625"/>
              <a:gd name="connsiteY6" fmla="*/ 4279392 h 6357756"/>
              <a:gd name="connsiteX7" fmla="*/ 4279392 w 6428625"/>
              <a:gd name="connsiteY7" fmla="*/ 0 h 6357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8625" h="6357756">
                <a:moveTo>
                  <a:pt x="4279392" y="0"/>
                </a:moveTo>
                <a:cubicBezTo>
                  <a:pt x="5017968" y="0"/>
                  <a:pt x="5712843" y="187105"/>
                  <a:pt x="6319204" y="516500"/>
                </a:cubicBezTo>
                <a:lnTo>
                  <a:pt x="6428625" y="579415"/>
                </a:lnTo>
                <a:lnTo>
                  <a:pt x="6428625" y="6357756"/>
                </a:lnTo>
                <a:lnTo>
                  <a:pt x="539921" y="6357756"/>
                </a:lnTo>
                <a:lnTo>
                  <a:pt x="516500" y="6319205"/>
                </a:lnTo>
                <a:cubicBezTo>
                  <a:pt x="187105" y="5712844"/>
                  <a:pt x="0" y="5017968"/>
                  <a:pt x="0" y="4279392"/>
                </a:cubicBezTo>
                <a:cubicBezTo>
                  <a:pt x="0" y="1915949"/>
                  <a:pt x="1915949" y="0"/>
                  <a:pt x="4279392"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A6ED7E7F-75F7-4581-A930-C4DEBC2A8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4429" y="664836"/>
            <a:ext cx="6264033" cy="6193164"/>
          </a:xfrm>
          <a:custGeom>
            <a:avLst/>
            <a:gdLst>
              <a:gd name="connsiteX0" fmla="*/ 4114800 w 6264033"/>
              <a:gd name="connsiteY0" fmla="*/ 0 h 6193164"/>
              <a:gd name="connsiteX1" fmla="*/ 6248473 w 6264033"/>
              <a:gd name="connsiteY1" fmla="*/ 595714 h 6193164"/>
              <a:gd name="connsiteX2" fmla="*/ 6264033 w 6264033"/>
              <a:gd name="connsiteY2" fmla="*/ 605689 h 6193164"/>
              <a:gd name="connsiteX3" fmla="*/ 6264033 w 6264033"/>
              <a:gd name="connsiteY3" fmla="*/ 6193164 h 6193164"/>
              <a:gd name="connsiteX4" fmla="*/ 567718 w 6264033"/>
              <a:gd name="connsiteY4" fmla="*/ 6193164 h 6193164"/>
              <a:gd name="connsiteX5" fmla="*/ 496635 w 6264033"/>
              <a:gd name="connsiteY5" fmla="*/ 6076158 h 6193164"/>
              <a:gd name="connsiteX6" fmla="*/ 0 w 6264033"/>
              <a:gd name="connsiteY6" fmla="*/ 4114800 h 6193164"/>
              <a:gd name="connsiteX7" fmla="*/ 4114800 w 6264033"/>
              <a:gd name="connsiteY7" fmla="*/ 0 h 619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4033" h="6193164">
                <a:moveTo>
                  <a:pt x="4114800" y="0"/>
                </a:moveTo>
                <a:cubicBezTo>
                  <a:pt x="4895986" y="0"/>
                  <a:pt x="5626328" y="217689"/>
                  <a:pt x="6248473" y="595714"/>
                </a:cubicBezTo>
                <a:lnTo>
                  <a:pt x="6264033" y="605689"/>
                </a:lnTo>
                <a:lnTo>
                  <a:pt x="6264033" y="6193164"/>
                </a:lnTo>
                <a:lnTo>
                  <a:pt x="567718" y="6193164"/>
                </a:lnTo>
                <a:lnTo>
                  <a:pt x="496635" y="6076158"/>
                </a:lnTo>
                <a:cubicBezTo>
                  <a:pt x="179909" y="5493119"/>
                  <a:pt x="0" y="4824969"/>
                  <a:pt x="0" y="4114800"/>
                </a:cubicBezTo>
                <a:cubicBezTo>
                  <a:pt x="0" y="1842259"/>
                  <a:pt x="1842259" y="0"/>
                  <a:pt x="4114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10D77CC-AC18-4BAE-9A1B-53615FF104E0}"/>
              </a:ext>
            </a:extLst>
          </p:cNvPr>
          <p:cNvSpPr>
            <a:spLocks noGrp="1"/>
          </p:cNvSpPr>
          <p:nvPr>
            <p:ph type="ctrTitle"/>
          </p:nvPr>
        </p:nvSpPr>
        <p:spPr>
          <a:xfrm>
            <a:off x="7049054" y="2710746"/>
            <a:ext cx="4996329" cy="1936752"/>
          </a:xfrm>
        </p:spPr>
        <p:txBody>
          <a:bodyPr>
            <a:noAutofit/>
          </a:bodyPr>
          <a:lstStyle/>
          <a:p>
            <a:r>
              <a:rPr lang="en-US" dirty="0">
                <a:solidFill>
                  <a:srgbClr val="FFFFFF"/>
                </a:solidFill>
                <a:latin typeface="Tungsten Semibold"/>
              </a:rPr>
              <a:t>Screening Overview For Site Contacts</a:t>
            </a:r>
          </a:p>
        </p:txBody>
      </p:sp>
    </p:spTree>
    <p:extLst>
      <p:ext uri="{BB962C8B-B14F-4D97-AF65-F5344CB8AC3E}">
        <p14:creationId xmlns:p14="http://schemas.microsoft.com/office/powerpoint/2010/main" val="947556285"/>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a:solidFill>
                  <a:srgbClr val="0B4F6C"/>
                </a:solidFill>
                <a:latin typeface="+mn-lt"/>
              </a:rPr>
              <a:t>Key Notes and Updates</a:t>
            </a:r>
          </a:p>
        </p:txBody>
      </p:sp>
      <p:sp>
        <p:nvSpPr>
          <p:cNvPr id="3" name="Content Placeholder 2"/>
          <p:cNvSpPr>
            <a:spLocks noGrp="1"/>
          </p:cNvSpPr>
          <p:nvPr>
            <p:ph idx="1"/>
          </p:nvPr>
        </p:nvSpPr>
        <p:spPr/>
        <p:txBody>
          <a:bodyPr/>
          <a:lstStyle/>
          <a:p>
            <a:pPr marL="0" indent="0">
              <a:buNone/>
            </a:pPr>
            <a:endParaRPr lang="en-US" dirty="0">
              <a:latin typeface="Tungsten Book" pitchFamily="50" charset="0"/>
            </a:endParaRPr>
          </a:p>
          <a:p>
            <a:endParaRPr lang="en-US" dirty="0"/>
          </a:p>
        </p:txBody>
      </p:sp>
      <p:pic>
        <p:nvPicPr>
          <p:cNvPr id="2" name="Picture 4" descr="A close up of a sign&#10;&#10;Description generated with very high confidence">
            <a:extLst>
              <a:ext uri="{FF2B5EF4-FFF2-40B4-BE49-F238E27FC236}">
                <a16:creationId xmlns:a16="http://schemas.microsoft.com/office/drawing/2014/main" id="{8CBDFCC4-80A6-424C-99EF-4A7B78F500F2}"/>
              </a:ext>
            </a:extLst>
          </p:cNvPr>
          <p:cNvPicPr>
            <a:picLocks noChangeAspect="1"/>
          </p:cNvPicPr>
          <p:nvPr/>
        </p:nvPicPr>
        <p:blipFill>
          <a:blip r:embed="rId3"/>
          <a:stretch>
            <a:fillRect/>
          </a:stretch>
        </p:blipFill>
        <p:spPr>
          <a:xfrm>
            <a:off x="10796813" y="5836824"/>
            <a:ext cx="1155701" cy="779608"/>
          </a:xfrm>
          <a:prstGeom prst="rect">
            <a:avLst/>
          </a:prstGeom>
        </p:spPr>
      </p:pic>
      <p:sp>
        <p:nvSpPr>
          <p:cNvPr id="5" name="TextBox 4">
            <a:extLst>
              <a:ext uri="{FF2B5EF4-FFF2-40B4-BE49-F238E27FC236}">
                <a16:creationId xmlns:a16="http://schemas.microsoft.com/office/drawing/2014/main" id="{4EDD0025-6E16-45E5-BC6F-940D0B605EA1}"/>
              </a:ext>
            </a:extLst>
          </p:cNvPr>
          <p:cNvSpPr txBox="1"/>
          <p:nvPr/>
        </p:nvSpPr>
        <p:spPr>
          <a:xfrm>
            <a:off x="645120" y="1905000"/>
            <a:ext cx="10485523"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lvl="0" indent="-228600">
              <a:lnSpc>
                <a:spcPct val="90000"/>
              </a:lnSpc>
              <a:spcBef>
                <a:spcPts val="1000"/>
              </a:spcBef>
              <a:buFont typeface="Arial" panose="020B0604020202020204" pitchFamily="34" charset="0"/>
              <a:buChar char="•"/>
            </a:pPr>
            <a:r>
              <a:rPr lang="en-US" dirty="0">
                <a:solidFill>
                  <a:prstClr val="black"/>
                </a:solidFill>
              </a:rPr>
              <a:t>Events will not be larger than </a:t>
            </a:r>
            <a:r>
              <a:rPr lang="en-US" b="1" u="sng" dirty="0">
                <a:solidFill>
                  <a:prstClr val="black"/>
                </a:solidFill>
              </a:rPr>
              <a:t>4 stations + 1 registration person</a:t>
            </a:r>
            <a:r>
              <a:rPr lang="en-US" dirty="0">
                <a:solidFill>
                  <a:prstClr val="black"/>
                </a:solidFill>
              </a:rPr>
              <a:t> </a:t>
            </a:r>
          </a:p>
          <a:p>
            <a:pPr marL="228600" lvl="0" indent="-228600">
              <a:lnSpc>
                <a:spcPct val="90000"/>
              </a:lnSpc>
              <a:spcBef>
                <a:spcPts val="1000"/>
              </a:spcBef>
              <a:buFont typeface="Arial" panose="020B0604020202020204" pitchFamily="34" charset="0"/>
              <a:buChar char="•"/>
            </a:pPr>
            <a:r>
              <a:rPr lang="en-US" dirty="0">
                <a:solidFill>
                  <a:prstClr val="black"/>
                </a:solidFill>
              </a:rPr>
              <a:t>All stations must be </a:t>
            </a:r>
            <a:r>
              <a:rPr lang="en-US" b="1" u="sng" dirty="0">
                <a:solidFill>
                  <a:prstClr val="black"/>
                </a:solidFill>
              </a:rPr>
              <a:t>8-10 ft apart,</a:t>
            </a:r>
            <a:r>
              <a:rPr lang="en-US" dirty="0">
                <a:solidFill>
                  <a:prstClr val="black"/>
                </a:solidFill>
              </a:rPr>
              <a:t> including the registration table</a:t>
            </a:r>
          </a:p>
          <a:p>
            <a:pPr marL="228600" lvl="0" indent="-228600">
              <a:lnSpc>
                <a:spcPct val="90000"/>
              </a:lnSpc>
              <a:spcBef>
                <a:spcPts val="1000"/>
              </a:spcBef>
              <a:buFont typeface="Arial" panose="020B0604020202020204" pitchFamily="34" charset="0"/>
              <a:buChar char="•"/>
            </a:pPr>
            <a:r>
              <a:rPr lang="en-US" dirty="0">
                <a:solidFill>
                  <a:prstClr val="black"/>
                </a:solidFill>
              </a:rPr>
              <a:t>Waiting areas will be </a:t>
            </a:r>
            <a:r>
              <a:rPr lang="en-US" b="1" u="sng" dirty="0">
                <a:solidFill>
                  <a:prstClr val="black"/>
                </a:solidFill>
              </a:rPr>
              <a:t>standing only</a:t>
            </a:r>
            <a:r>
              <a:rPr lang="en-US" dirty="0">
                <a:solidFill>
                  <a:prstClr val="black"/>
                </a:solidFill>
              </a:rPr>
              <a:t> and the Quest will mark the floor with “X’s” that are spaced 6ft apart </a:t>
            </a:r>
          </a:p>
          <a:p>
            <a:pPr marL="228600" lvl="0" indent="-228600">
              <a:lnSpc>
                <a:spcPct val="90000"/>
              </a:lnSpc>
              <a:spcBef>
                <a:spcPts val="1000"/>
              </a:spcBef>
              <a:buFont typeface="Arial" panose="020B0604020202020204" pitchFamily="34" charset="0"/>
              <a:buChar char="•"/>
            </a:pPr>
            <a:r>
              <a:rPr lang="en-US" dirty="0">
                <a:solidFill>
                  <a:prstClr val="black"/>
                </a:solidFill>
              </a:rPr>
              <a:t>We suggest that </a:t>
            </a:r>
            <a:r>
              <a:rPr lang="en-US" b="1" u="sng" dirty="0">
                <a:solidFill>
                  <a:prstClr val="black"/>
                </a:solidFill>
              </a:rPr>
              <a:t>all participants wear a mask</a:t>
            </a:r>
            <a:r>
              <a:rPr lang="en-US" dirty="0">
                <a:solidFill>
                  <a:prstClr val="black"/>
                </a:solidFill>
              </a:rPr>
              <a:t> or face covering during their screening</a:t>
            </a:r>
          </a:p>
          <a:p>
            <a:pPr marL="228600" lvl="0" indent="-228600">
              <a:lnSpc>
                <a:spcPct val="90000"/>
              </a:lnSpc>
              <a:spcBef>
                <a:spcPts val="1000"/>
              </a:spcBef>
              <a:buFont typeface="Arial" panose="020B0604020202020204" pitchFamily="34" charset="0"/>
              <a:buChar char="•"/>
            </a:pPr>
            <a:r>
              <a:rPr lang="en-US" dirty="0">
                <a:solidFill>
                  <a:prstClr val="black"/>
                </a:solidFill>
              </a:rPr>
              <a:t>Quest will be wearing masks as well as face shields and examiners will wear gloves and masks from time of arrival</a:t>
            </a:r>
          </a:p>
          <a:p>
            <a:pPr marL="228600" lvl="0" indent="-228600">
              <a:lnSpc>
                <a:spcPct val="90000"/>
              </a:lnSpc>
              <a:spcBef>
                <a:spcPts val="1000"/>
              </a:spcBef>
              <a:buFont typeface="Arial" panose="020B0604020202020204" pitchFamily="34" charset="0"/>
              <a:buChar char="•"/>
            </a:pPr>
            <a:r>
              <a:rPr lang="en-US" dirty="0">
                <a:solidFill>
                  <a:prstClr val="black"/>
                </a:solidFill>
              </a:rPr>
              <a:t>Examiners will check their own temperatures and will not work if they are above 100.4° F</a:t>
            </a:r>
          </a:p>
          <a:p>
            <a:pPr marL="228600" lvl="0" indent="-228600">
              <a:lnSpc>
                <a:spcPct val="90000"/>
              </a:lnSpc>
              <a:spcBef>
                <a:spcPts val="1000"/>
              </a:spcBef>
              <a:buFont typeface="Arial" panose="020B0604020202020204" pitchFamily="34" charset="0"/>
              <a:buChar char="•"/>
            </a:pPr>
            <a:r>
              <a:rPr lang="en-US" dirty="0">
                <a:solidFill>
                  <a:prstClr val="black"/>
                </a:solidFill>
              </a:rPr>
              <a:t>Prior to event, the Quest team will cleanse and sanitize all supplies</a:t>
            </a:r>
          </a:p>
          <a:p>
            <a:pPr marL="228600" lvl="0" indent="-228600">
              <a:lnSpc>
                <a:spcPct val="90000"/>
              </a:lnSpc>
              <a:spcBef>
                <a:spcPts val="1000"/>
              </a:spcBef>
              <a:buFont typeface="Arial" panose="020B0604020202020204" pitchFamily="34" charset="0"/>
              <a:buChar char="•"/>
            </a:pPr>
            <a:r>
              <a:rPr lang="en-US" dirty="0">
                <a:solidFill>
                  <a:prstClr val="black"/>
                </a:solidFill>
              </a:rPr>
              <a:t>During the event the Quest team will take the following steps between each participant:</a:t>
            </a:r>
          </a:p>
          <a:p>
            <a:pPr marL="685800" lvl="1" indent="-228600">
              <a:lnSpc>
                <a:spcPct val="90000"/>
              </a:lnSpc>
              <a:spcBef>
                <a:spcPts val="500"/>
              </a:spcBef>
              <a:buFont typeface="Arial" panose="020B0604020202020204" pitchFamily="34" charset="0"/>
              <a:buChar char="•"/>
            </a:pPr>
            <a:r>
              <a:rPr lang="en-US" dirty="0">
                <a:solidFill>
                  <a:prstClr val="black"/>
                </a:solidFill>
              </a:rPr>
              <a:t>Cleanse iPad</a:t>
            </a:r>
          </a:p>
          <a:p>
            <a:pPr marL="685800" lvl="1" indent="-228600">
              <a:lnSpc>
                <a:spcPct val="90000"/>
              </a:lnSpc>
              <a:spcBef>
                <a:spcPts val="500"/>
              </a:spcBef>
              <a:buFont typeface="Arial" panose="020B0604020202020204" pitchFamily="34" charset="0"/>
              <a:buChar char="•"/>
            </a:pPr>
            <a:r>
              <a:rPr lang="en-US" dirty="0">
                <a:solidFill>
                  <a:prstClr val="black"/>
                </a:solidFill>
              </a:rPr>
              <a:t>Wipe down table cloth and chair with Lysol wipe</a:t>
            </a:r>
          </a:p>
          <a:p>
            <a:pPr marL="685800" lvl="1" indent="-228600">
              <a:lnSpc>
                <a:spcPct val="90000"/>
              </a:lnSpc>
              <a:spcBef>
                <a:spcPts val="500"/>
              </a:spcBef>
              <a:buFont typeface="Arial" panose="020B0604020202020204" pitchFamily="34" charset="0"/>
              <a:buChar char="•"/>
            </a:pPr>
            <a:r>
              <a:rPr lang="en-US" dirty="0">
                <a:solidFill>
                  <a:prstClr val="black"/>
                </a:solidFill>
              </a:rPr>
              <a:t>Sanitize BP cuffs and Height/Weight stations.</a:t>
            </a:r>
          </a:p>
          <a:p>
            <a:pPr marL="342900" indent="-342900">
              <a:buAutoNum type="arabicPeriod"/>
            </a:pPr>
            <a:endParaRPr lang="en-US" sz="2400" dirty="0">
              <a:cs typeface="Calibri"/>
            </a:endParaRPr>
          </a:p>
        </p:txBody>
      </p:sp>
      <p:sp>
        <p:nvSpPr>
          <p:cNvPr id="6" name="Text Placeholder 3">
            <a:extLst>
              <a:ext uri="{FF2B5EF4-FFF2-40B4-BE49-F238E27FC236}">
                <a16:creationId xmlns:a16="http://schemas.microsoft.com/office/drawing/2014/main" id="{310E197E-1116-40E1-A986-4CB86F3E0531}"/>
              </a:ext>
            </a:extLst>
          </p:cNvPr>
          <p:cNvSpPr txBox="1">
            <a:spLocks/>
          </p:cNvSpPr>
          <p:nvPr/>
        </p:nvSpPr>
        <p:spPr>
          <a:xfrm>
            <a:off x="1004049" y="1265238"/>
            <a:ext cx="3657600" cy="6397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00B050"/>
                </a:solidFill>
              </a:rPr>
              <a:t>COVID-19 Parameters</a:t>
            </a:r>
          </a:p>
        </p:txBody>
      </p:sp>
    </p:spTree>
    <p:extLst>
      <p:ext uri="{BB962C8B-B14F-4D97-AF65-F5344CB8AC3E}">
        <p14:creationId xmlns:p14="http://schemas.microsoft.com/office/powerpoint/2010/main" val="12920302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5F28CF88B50B408FDA3C9E78574A4E" ma:contentTypeVersion="12" ma:contentTypeDescription="Create a new document." ma:contentTypeScope="" ma:versionID="ef7f72d0602eaef6c1e0645eada837b2">
  <xsd:schema xmlns:xsd="http://www.w3.org/2001/XMLSchema" xmlns:xs="http://www.w3.org/2001/XMLSchema" xmlns:p="http://schemas.microsoft.com/office/2006/metadata/properties" xmlns:ns2="1191e2e4-8339-483a-8500-17c42d4e680b" xmlns:ns3="f58324d6-9409-4f92-a4fc-d633a44ea67d" targetNamespace="http://schemas.microsoft.com/office/2006/metadata/properties" ma:root="true" ma:fieldsID="e7477a652f11bd1ce68c4a2c96e055c7" ns2:_="" ns3:_="">
    <xsd:import namespace="1191e2e4-8339-483a-8500-17c42d4e680b"/>
    <xsd:import namespace="f58324d6-9409-4f92-a4fc-d633a44ea67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91e2e4-8339-483a-8500-17c42d4e68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58324d6-9409-4f92-a4fc-d633a44ea67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5A1474-E34F-41A3-AC7B-1B4DBA8AAC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91e2e4-8339-483a-8500-17c42d4e680b"/>
    <ds:schemaRef ds:uri="f58324d6-9409-4f92-a4fc-d633a44ea6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1A95F8-4B16-4339-883B-BBF09E3AB96C}">
  <ds:schemaRefs>
    <ds:schemaRef ds:uri="http://schemas.microsoft.com/sharepoint/v3/contenttype/forms"/>
  </ds:schemaRefs>
</ds:datastoreItem>
</file>

<file path=customXml/itemProps3.xml><?xml version="1.0" encoding="utf-8"?>
<ds:datastoreItem xmlns:ds="http://schemas.openxmlformats.org/officeDocument/2006/customXml" ds:itemID="{39B4812C-BEAD-4E40-89A7-F1382A779565}">
  <ds:schemaRefs>
    <ds:schemaRef ds:uri="http://www.w3.org/XML/1998/namespace"/>
    <ds:schemaRef ds:uri="http://purl.org/dc/terms/"/>
    <ds:schemaRef ds:uri="http://schemas.openxmlformats.org/package/2006/metadata/core-properties"/>
    <ds:schemaRef ds:uri="http://purl.org/dc/elements/1.1/"/>
    <ds:schemaRef ds:uri="http://schemas.microsoft.com/office/infopath/2007/PartnerControls"/>
    <ds:schemaRef ds:uri="http://schemas.microsoft.com/office/2006/documentManagement/types"/>
    <ds:schemaRef ds:uri="f58324d6-9409-4f92-a4fc-d633a44ea67d"/>
    <ds:schemaRef ds:uri="1191e2e4-8339-483a-8500-17c42d4e680b"/>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172</TotalTime>
  <Words>1047</Words>
  <Application>Microsoft Office PowerPoint</Application>
  <PresentationFormat>Widescreen</PresentationFormat>
  <Paragraphs>177</Paragraphs>
  <Slides>16</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Calibri Light</vt:lpstr>
      <vt:lpstr>Tungsten Book</vt:lpstr>
      <vt:lpstr>Tungsten Semibold</vt:lpstr>
      <vt:lpstr>Whitney Book</vt:lpstr>
      <vt:lpstr>Office Theme</vt:lpstr>
      <vt:lpstr>PowerPoint Presentation</vt:lpstr>
      <vt:lpstr>Confidentiality</vt:lpstr>
      <vt:lpstr>PowerPoint Presentation</vt:lpstr>
      <vt:lpstr>The Basics</vt:lpstr>
      <vt:lpstr>  Navigating to Biometrics</vt:lpstr>
      <vt:lpstr>Navigating to Biometrics</vt:lpstr>
      <vt:lpstr>Biometric Options: Patient Service Center, Onsite Event, Physician Form </vt:lpstr>
      <vt:lpstr>Screening Overview For Site Contacts</vt:lpstr>
      <vt:lpstr>Key Notes and Updates</vt:lpstr>
      <vt:lpstr>Key Notes and Updates</vt:lpstr>
      <vt:lpstr>Key Notes and Updates</vt:lpstr>
      <vt:lpstr>Events Calendar</vt:lpstr>
      <vt:lpstr>PowerPoint Presentation</vt:lpstr>
      <vt:lpstr>Next Steps</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Luke Staebell</dc:creator>
  <cp:lastModifiedBy>Lucas Staebell</cp:lastModifiedBy>
  <cp:revision>8</cp:revision>
  <dcterms:created xsi:type="dcterms:W3CDTF">2020-06-17T00:46:16Z</dcterms:created>
  <dcterms:modified xsi:type="dcterms:W3CDTF">2020-07-20T16:22:40Z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0x010100955F28CF88B50B408FDA3C9E78574A4E</vt:lpwstr>
  </property>
</Properties>
</file>